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61" r:id="rId3"/>
    <p:sldId id="262" r:id="rId5"/>
    <p:sldId id="263" r:id="rId6"/>
    <p:sldId id="264" r:id="rId7"/>
    <p:sldId id="265" r:id="rId8"/>
  </p:sldIdLst>
  <p:sldSz cx="9144000" cy="5143500"/>
  <p:notesSz cx="5143500" cy="9144000"/>
  <p:embeddedFontLst>
    <p:embeddedFont>
      <p:font typeface="Prata" panose="00000500000000000000" pitchFamily="34" charset="0"/>
      <p:regular r:id="rId12"/>
    </p:embeddedFont>
    <p:embeddedFont>
      <p:font typeface="Prata" panose="00000500000000000000" pitchFamily="34" charset="-122"/>
      <p:regular r:id="rId13"/>
    </p:embeddedFont>
    <p:embeddedFont>
      <p:font typeface="Prata" panose="00000500000000000000" pitchFamily="34" charset="-120"/>
      <p:regular r:id="rId14"/>
    </p:embeddedFont>
    <p:embeddedFont>
      <p:font typeface="Raleway" pitchFamily="34" charset="0"/>
      <p:regular r:id="rId15"/>
    </p:embeddedFont>
    <p:embeddedFont>
      <p:font typeface="Raleway" pitchFamily="34" charset="-122"/>
      <p:regular r:id="rId16"/>
    </p:embeddedFont>
    <p:embeddedFont>
      <p:font typeface="Raleway" pitchFamily="34" charset="-120"/>
      <p:regular r:id="rId17"/>
    </p:embeddedFont>
    <p:embeddedFont>
      <p:font typeface="Raleway Bold" pitchFamily="34" charset="0"/>
      <p:regular r:id="rId18"/>
    </p:embeddedFont>
    <p:embeddedFont>
      <p:font typeface="Raleway Bold" pitchFamily="34" charset="-122"/>
      <p:regular r:id="rId19"/>
    </p:embeddedFont>
    <p:embeddedFont>
      <p:font typeface="Raleway Bold" pitchFamily="34" charset="-120"/>
      <p:regular r:id="rId2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font" Target="fonts/font9.fntdata"/><Relationship Id="rId2" Type="http://schemas.openxmlformats.org/officeDocument/2006/relationships/theme" Target="theme/theme1.xml"/><Relationship Id="rId19" Type="http://schemas.openxmlformats.org/officeDocument/2006/relationships/font" Target="fonts/font8.fntdata"/><Relationship Id="rId18" Type="http://schemas.openxmlformats.org/officeDocument/2006/relationships/font" Target="fonts/font7.fntdata"/><Relationship Id="rId17" Type="http://schemas.openxmlformats.org/officeDocument/2006/relationships/font" Target="fonts/font6.fntdata"/><Relationship Id="rId16" Type="http://schemas.openxmlformats.org/officeDocument/2006/relationships/font" Target="fonts/font5.fntdata"/><Relationship Id="rId15" Type="http://schemas.openxmlformats.org/officeDocument/2006/relationships/font" Target="fonts/font4.fntdata"/><Relationship Id="rId14" Type="http://schemas.openxmlformats.org/officeDocument/2006/relationships/font" Target="fonts/font3.fntdata"/><Relationship Id="rId13" Type="http://schemas.openxmlformats.org/officeDocument/2006/relationships/font" Target="fonts/font2.fntdata"/><Relationship Id="rId12" Type="http://schemas.openxmlformats.org/officeDocument/2006/relationships/font" Target="fonts/font1.fntdata"/><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B1C1D"/>
          </a:solidFill>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8.sv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B1C1D">
              <a:alpha val="15000"/>
            </a:srgbClr>
          </a:solidFill>
        </p:spPr>
      </p:sp>
      <p:sp>
        <p:nvSpPr>
          <p:cNvPr id="4" name="Text 1"/>
          <p:cNvSpPr/>
          <p:nvPr/>
        </p:nvSpPr>
        <p:spPr>
          <a:xfrm>
            <a:off x="540023" y="1339676"/>
            <a:ext cx="8063954" cy="1330821"/>
          </a:xfrm>
          <a:prstGeom prst="rect">
            <a:avLst/>
          </a:prstGeom>
          <a:noFill/>
        </p:spPr>
        <p:txBody>
          <a:bodyPr wrap="square" lIns="0" tIns="0" rIns="0" bIns="0" rtlCol="0" anchor="t">
            <a:normAutofit/>
          </a:bodyPr>
          <a:lstStyle/>
          <a:p>
            <a:pPr marL="0" indent="0" algn="ctr">
              <a:lnSpc>
                <a:spcPct val="104000"/>
              </a:lnSpc>
              <a:buNone/>
            </a:pPr>
            <a:r>
              <a:rPr lang="en-US" sz="4150" dirty="0">
                <a:solidFill>
                  <a:srgbClr val="FFD700"/>
                </a:solidFill>
                <a:latin typeface="Prata" panose="00000500000000000000" pitchFamily="34" charset="0"/>
                <a:ea typeface="Prata" panose="00000500000000000000" pitchFamily="34" charset="-122"/>
                <a:cs typeface="Prata" panose="00000500000000000000" pitchFamily="34" charset="-120"/>
              </a:rPr>
              <a:t>PT. MEGA JAYA TAMBANG</a:t>
            </a:r>
            <a:endParaRPr lang="en-US" sz="4150" dirty="0"/>
          </a:p>
          <a:p>
            <a:pPr marL="0" indent="0" algn="ctr">
              <a:lnSpc>
                <a:spcPct val="104000"/>
              </a:lnSpc>
              <a:buNone/>
            </a:pPr>
            <a:r>
              <a:rPr lang="en-US" sz="4150" dirty="0">
                <a:solidFill>
                  <a:srgbClr val="FFF8DC"/>
                </a:solidFill>
                <a:latin typeface="Prata" panose="00000500000000000000" pitchFamily="34" charset="0"/>
                <a:ea typeface="Prata" panose="00000500000000000000" pitchFamily="34" charset="-122"/>
                <a:cs typeface="Prata" panose="00000500000000000000" pitchFamily="34" charset="-120"/>
              </a:rPr>
              <a:t>(MJT Group)</a:t>
            </a:r>
            <a:endParaRPr lang="en-US" sz="4150" dirty="0"/>
          </a:p>
        </p:txBody>
      </p:sp>
      <p:sp>
        <p:nvSpPr>
          <p:cNvPr id="5" name="Text 2"/>
          <p:cNvSpPr/>
          <p:nvPr/>
        </p:nvSpPr>
        <p:spPr>
          <a:xfrm>
            <a:off x="540023" y="2901925"/>
            <a:ext cx="8063954" cy="493812"/>
          </a:xfrm>
          <a:prstGeom prst="rect">
            <a:avLst/>
          </a:prstGeom>
          <a:noFill/>
        </p:spPr>
        <p:txBody>
          <a:bodyPr wrap="square" lIns="0" tIns="0" rIns="0" bIns="0" rtlCol="0" anchor="t">
            <a:normAutofit/>
          </a:bodyPr>
          <a:lstStyle/>
          <a:p>
            <a:pPr marL="0" indent="0" algn="ctr">
              <a:lnSpc>
                <a:spcPct val="133000"/>
              </a:lnSpc>
              <a:buNone/>
            </a:pPr>
            <a:r>
              <a:rPr lang="en-US" sz="1200" dirty="0">
                <a:solidFill>
                  <a:srgbClr val="FFE87C"/>
                </a:solidFill>
                <a:latin typeface="Raleway" pitchFamily="34" charset="0"/>
                <a:ea typeface="Raleway" pitchFamily="34" charset="-122"/>
                <a:cs typeface="Raleway" pitchFamily="34" charset="-120"/>
              </a:rPr>
              <a:t>Pengumuman Resmi Kepatuhan Global 1.0 — Lisensi Teknologi Alat Produktivitas Digital &amp; Kerjasama Perdagangan Fisik</a:t>
            </a:r>
            <a:endParaRPr lang="en-US" sz="1200" dirty="0"/>
          </a:p>
        </p:txBody>
      </p:sp>
      <p:sp>
        <p:nvSpPr>
          <p:cNvPr id="6" name="Shape 3"/>
          <p:cNvSpPr/>
          <p:nvPr/>
        </p:nvSpPr>
        <p:spPr>
          <a:xfrm>
            <a:off x="540023" y="3569271"/>
            <a:ext cx="2436316" cy="234479"/>
          </a:xfrm>
          <a:prstGeom prst="roundRect">
            <a:avLst>
              <a:gd name="adj" fmla="val 7897"/>
            </a:avLst>
          </a:prstGeom>
          <a:solidFill>
            <a:srgbClr val="443D09"/>
          </a:solidFill>
        </p:spPr>
      </p:sp>
      <p:sp>
        <p:nvSpPr>
          <p:cNvPr id="7" name="Text 4"/>
          <p:cNvSpPr/>
          <p:nvPr/>
        </p:nvSpPr>
        <p:spPr>
          <a:xfrm>
            <a:off x="632594" y="3615556"/>
            <a:ext cx="2708374" cy="141908"/>
          </a:xfrm>
          <a:prstGeom prst="rect">
            <a:avLst/>
          </a:prstGeom>
          <a:noFill/>
        </p:spPr>
        <p:txBody>
          <a:bodyPr wrap="none" lIns="0" tIns="0" rIns="0" bIns="0" rtlCol="0" anchor="t"/>
          <a:lstStyle/>
          <a:p>
            <a:pPr marL="0" indent="0" algn="l">
              <a:lnSpc>
                <a:spcPct val="96000"/>
              </a:lnSpc>
              <a:buNone/>
            </a:pPr>
            <a:r>
              <a:rPr lang="en-US" sz="950" dirty="0">
                <a:solidFill>
                  <a:srgbClr val="000000"/>
                </a:solidFill>
                <a:latin typeface="Raleway" pitchFamily="34" charset="0"/>
                <a:ea typeface="Raleway" pitchFamily="34" charset="-122"/>
                <a:cs typeface="Raleway" pitchFamily="34" charset="-120"/>
              </a:rPr>
              <a:t>🚀</a:t>
            </a:r>
            <a:r>
              <a:rPr lang="en-US" sz="950" dirty="0">
                <a:solidFill>
                  <a:srgbClr val="CFCBBF"/>
                </a:solidFill>
                <a:latin typeface="Raleway" pitchFamily="34" charset="0"/>
                <a:ea typeface="Raleway" pitchFamily="34" charset="-122"/>
                <a:cs typeface="Raleway" pitchFamily="34" charset="-120"/>
              </a:rPr>
              <a:t> SINERGI TEKNOLOGI &amp; SEKTOR RIIL</a:t>
            </a:r>
            <a:endParaRPr lang="en-US" sz="950" dirty="0"/>
          </a:p>
        </p:txBody>
      </p:sp>
      <p:sp>
        <p:nvSpPr>
          <p:cNvPr id="8" name="Shape 5"/>
          <p:cNvSpPr/>
          <p:nvPr/>
        </p:nvSpPr>
        <p:spPr>
          <a:xfrm>
            <a:off x="3053432" y="3569271"/>
            <a:ext cx="1782663" cy="234479"/>
          </a:xfrm>
          <a:prstGeom prst="roundRect">
            <a:avLst>
              <a:gd name="adj" fmla="val 7897"/>
            </a:avLst>
          </a:prstGeom>
          <a:noFill/>
          <a:ln w="4763">
            <a:solidFill>
              <a:srgbClr val="EEE27D"/>
            </a:solidFill>
            <a:prstDash val="solid"/>
          </a:ln>
        </p:spPr>
      </p:sp>
      <p:sp>
        <p:nvSpPr>
          <p:cNvPr id="9" name="Text 6"/>
          <p:cNvSpPr/>
          <p:nvPr/>
        </p:nvSpPr>
        <p:spPr>
          <a:xfrm>
            <a:off x="3146003" y="3615556"/>
            <a:ext cx="2054721" cy="141908"/>
          </a:xfrm>
          <a:prstGeom prst="rect">
            <a:avLst/>
          </a:prstGeom>
          <a:noFill/>
        </p:spPr>
        <p:txBody>
          <a:bodyPr wrap="none" lIns="0" tIns="0" rIns="0" bIns="0" rtlCol="0" anchor="t"/>
          <a:lstStyle/>
          <a:p>
            <a:pPr marL="0" indent="0" algn="l">
              <a:lnSpc>
                <a:spcPct val="96000"/>
              </a:lnSpc>
              <a:buNone/>
            </a:pPr>
            <a:r>
              <a:rPr lang="en-US" sz="950" dirty="0">
                <a:solidFill>
                  <a:srgbClr val="EEE27D"/>
                </a:solidFill>
                <a:latin typeface="Raleway" pitchFamily="34" charset="0"/>
                <a:ea typeface="Raleway" pitchFamily="34" charset="-122"/>
                <a:cs typeface="Raleway" pitchFamily="34" charset="-120"/>
              </a:rPr>
              <a:t>KERJASAMA DAGANG FLAT</a:t>
            </a:r>
            <a:endParaRPr lang="en-US" sz="950" dirty="0"/>
          </a:p>
        </p:txBody>
      </p:sp>
      <p:sp>
        <p:nvSpPr>
          <p:cNvPr id="10" name="Shape 7"/>
          <p:cNvSpPr/>
          <p:nvPr/>
        </p:nvSpPr>
        <p:spPr>
          <a:xfrm>
            <a:off x="4913188" y="3569271"/>
            <a:ext cx="2778472" cy="234479"/>
          </a:xfrm>
          <a:prstGeom prst="roundRect">
            <a:avLst>
              <a:gd name="adj" fmla="val 7897"/>
            </a:avLst>
          </a:prstGeom>
          <a:noFill/>
          <a:ln w="4763">
            <a:solidFill>
              <a:srgbClr val="EEE27D"/>
            </a:solidFill>
            <a:prstDash val="solid"/>
          </a:ln>
        </p:spPr>
      </p:sp>
      <p:sp>
        <p:nvSpPr>
          <p:cNvPr id="11" name="Text 8"/>
          <p:cNvSpPr/>
          <p:nvPr/>
        </p:nvSpPr>
        <p:spPr>
          <a:xfrm>
            <a:off x="5005760" y="3615556"/>
            <a:ext cx="3050530" cy="141908"/>
          </a:xfrm>
          <a:prstGeom prst="rect">
            <a:avLst/>
          </a:prstGeom>
          <a:noFill/>
        </p:spPr>
        <p:txBody>
          <a:bodyPr wrap="none" lIns="0" tIns="0" rIns="0" bIns="0" rtlCol="0" anchor="t"/>
          <a:lstStyle/>
          <a:p>
            <a:pPr marL="0" indent="0" algn="l">
              <a:lnSpc>
                <a:spcPct val="96000"/>
              </a:lnSpc>
              <a:buNone/>
            </a:pPr>
            <a:r>
              <a:rPr lang="en-US" sz="950" dirty="0">
                <a:solidFill>
                  <a:srgbClr val="EEE27D"/>
                </a:solidFill>
                <a:latin typeface="Raleway" pitchFamily="34" charset="0"/>
                <a:ea typeface="Raleway" pitchFamily="34" charset="-122"/>
                <a:cs typeface="Raleway" pitchFamily="34" charset="-120"/>
              </a:rPr>
              <a:t>INTEGRASI MENDALAM RANTAI PASOK FISIK</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431974"/>
            <a:ext cx="8063954" cy="949226"/>
          </a:xfrm>
          <a:prstGeom prst="rect">
            <a:avLst/>
          </a:prstGeom>
          <a:noFill/>
        </p:spPr>
        <p:txBody>
          <a:bodyPr wrap="square" lIns="0" tIns="0" rIns="0" bIns="0" rtlCol="0" anchor="t">
            <a:normAutofit/>
          </a:bodyPr>
          <a:lstStyle/>
          <a:p>
            <a:pPr marL="0" indent="0" algn="l">
              <a:lnSpc>
                <a:spcPct val="104000"/>
              </a:lnSpc>
              <a:buNone/>
            </a:pPr>
            <a:r>
              <a:rPr lang="en-US" sz="2950" dirty="0">
                <a:solidFill>
                  <a:srgbClr val="F2E782"/>
                </a:solidFill>
                <a:latin typeface="Prata" panose="00000500000000000000" pitchFamily="34" charset="0"/>
                <a:ea typeface="Prata" panose="00000500000000000000" pitchFamily="34" charset="-122"/>
                <a:cs typeface="Prata" panose="00000500000000000000" pitchFamily="34" charset="-120"/>
              </a:rPr>
              <a:t>【BAGIAN 1】Lisensi Teknologi &amp; Hakikat Perdagangan</a:t>
            </a:r>
            <a:endParaRPr lang="en-US" sz="2950" dirty="0"/>
          </a:p>
        </p:txBody>
      </p:sp>
      <p:sp>
        <p:nvSpPr>
          <p:cNvPr id="3" name="Shape 1"/>
          <p:cNvSpPr/>
          <p:nvPr/>
        </p:nvSpPr>
        <p:spPr>
          <a:xfrm>
            <a:off x="540023" y="1680195"/>
            <a:ext cx="341709" cy="341709"/>
          </a:xfrm>
          <a:prstGeom prst="roundRect">
            <a:avLst>
              <a:gd name="adj" fmla="val 6668"/>
            </a:avLst>
          </a:prstGeom>
          <a:solidFill>
            <a:srgbClr val="3A3B3C"/>
          </a:solidFill>
        </p:spPr>
      </p:sp>
      <p:sp>
        <p:nvSpPr>
          <p:cNvPr id="4" name="Text 2"/>
          <p:cNvSpPr/>
          <p:nvPr/>
        </p:nvSpPr>
        <p:spPr>
          <a:xfrm>
            <a:off x="596987" y="1708658"/>
            <a:ext cx="227781" cy="284783"/>
          </a:xfrm>
          <a:prstGeom prst="rect">
            <a:avLst/>
          </a:prstGeom>
          <a:noFill/>
        </p:spPr>
        <p:txBody>
          <a:bodyPr wrap="none" lIns="0" tIns="0" rIns="0" bIns="0" rtlCol="0" anchor="ctr"/>
          <a:lstStyle/>
          <a:p>
            <a:pPr marL="0" indent="0" algn="ctr">
              <a:lnSpc>
                <a:spcPct val="100000"/>
              </a:lnSpc>
              <a:buNone/>
            </a:pPr>
            <a:r>
              <a:rPr lang="en-US" sz="1750" dirty="0">
                <a:solidFill>
                  <a:srgbClr val="CFCBBF"/>
                </a:solidFill>
                <a:latin typeface="Prata" panose="00000500000000000000" pitchFamily="34" charset="0"/>
                <a:ea typeface="Prata" panose="00000500000000000000" pitchFamily="34" charset="-122"/>
                <a:cs typeface="Prata" panose="00000500000000000000" pitchFamily="34" charset="-120"/>
              </a:rPr>
              <a:t>1</a:t>
            </a:r>
            <a:endParaRPr lang="en-US" sz="1750" dirty="0"/>
          </a:p>
        </p:txBody>
      </p:sp>
      <p:sp>
        <p:nvSpPr>
          <p:cNvPr id="5" name="Text 3"/>
          <p:cNvSpPr/>
          <p:nvPr/>
        </p:nvSpPr>
        <p:spPr>
          <a:xfrm>
            <a:off x="1031230" y="1732359"/>
            <a:ext cx="2072208" cy="237381"/>
          </a:xfrm>
          <a:prstGeom prst="rect">
            <a:avLst/>
          </a:prstGeom>
          <a:noFill/>
        </p:spPr>
        <p:txBody>
          <a:bodyPr wrap="none" lIns="0" tIns="0" rIns="0" bIns="0" rtlCol="0" anchor="t"/>
          <a:lstStyle/>
          <a:p>
            <a:pPr marL="0" indent="0" algn="l">
              <a:lnSpc>
                <a:spcPct val="104000"/>
              </a:lnSpc>
              <a:buNone/>
            </a:pPr>
            <a:r>
              <a:rPr lang="en-US" sz="1450" dirty="0">
                <a:solidFill>
                  <a:srgbClr val="CFCBBF"/>
                </a:solidFill>
                <a:latin typeface="Prata" panose="00000500000000000000" pitchFamily="34" charset="0"/>
                <a:ea typeface="Prata" panose="00000500000000000000" pitchFamily="34" charset="-122"/>
                <a:cs typeface="Prata" panose="00000500000000000000" pitchFamily="34" charset="-120"/>
              </a:rPr>
              <a:t>Nama Komoditas</a:t>
            </a:r>
            <a:endParaRPr lang="en-US" sz="1450" dirty="0"/>
          </a:p>
        </p:txBody>
      </p:sp>
      <p:sp>
        <p:nvSpPr>
          <p:cNvPr id="6" name="Text 4"/>
          <p:cNvSpPr/>
          <p:nvPr/>
        </p:nvSpPr>
        <p:spPr>
          <a:xfrm>
            <a:off x="1031230" y="2059409"/>
            <a:ext cx="2072208" cy="482203"/>
          </a:xfrm>
          <a:prstGeom prst="rect">
            <a:avLst/>
          </a:prstGeom>
          <a:noFill/>
        </p:spPr>
        <p:txBody>
          <a:bodyPr wrap="square" lIns="0" tIns="0" rIns="0" bIns="0" rtlCol="0" anchor="t">
            <a:normAutofit/>
          </a:bodyPr>
          <a:lstStyle/>
          <a:p>
            <a:pPr marL="0" indent="0" algn="l">
              <a:lnSpc>
                <a:spcPct val="132000"/>
              </a:lnSpc>
              <a:buNone/>
            </a:pPr>
            <a:r>
              <a:rPr lang="en-US" sz="1150" dirty="0">
                <a:solidFill>
                  <a:srgbClr val="CFCBBF"/>
                </a:solidFill>
                <a:latin typeface="Raleway" pitchFamily="34" charset="0"/>
                <a:ea typeface="Raleway" pitchFamily="34" charset="-122"/>
                <a:cs typeface="Raleway" pitchFamily="34" charset="-120"/>
              </a:rPr>
              <a:t>Paket Lisensi Teknologi Inti AI 1.0</a:t>
            </a:r>
            <a:endParaRPr lang="en-US" sz="1150" dirty="0"/>
          </a:p>
        </p:txBody>
      </p:sp>
      <p:sp>
        <p:nvSpPr>
          <p:cNvPr id="7" name="Shape 5"/>
          <p:cNvSpPr/>
          <p:nvPr/>
        </p:nvSpPr>
        <p:spPr>
          <a:xfrm>
            <a:off x="3290292" y="1680195"/>
            <a:ext cx="341709" cy="341709"/>
          </a:xfrm>
          <a:prstGeom prst="roundRect">
            <a:avLst>
              <a:gd name="adj" fmla="val 6668"/>
            </a:avLst>
          </a:prstGeom>
          <a:solidFill>
            <a:srgbClr val="3A3B3C"/>
          </a:solidFill>
        </p:spPr>
      </p:sp>
      <p:sp>
        <p:nvSpPr>
          <p:cNvPr id="8" name="Text 6"/>
          <p:cNvSpPr/>
          <p:nvPr/>
        </p:nvSpPr>
        <p:spPr>
          <a:xfrm>
            <a:off x="3347256" y="1708658"/>
            <a:ext cx="227781" cy="284783"/>
          </a:xfrm>
          <a:prstGeom prst="rect">
            <a:avLst/>
          </a:prstGeom>
          <a:noFill/>
        </p:spPr>
        <p:txBody>
          <a:bodyPr wrap="none" lIns="0" tIns="0" rIns="0" bIns="0" rtlCol="0" anchor="ctr"/>
          <a:lstStyle/>
          <a:p>
            <a:pPr marL="0" indent="0" algn="ctr">
              <a:lnSpc>
                <a:spcPct val="100000"/>
              </a:lnSpc>
              <a:buNone/>
            </a:pPr>
            <a:r>
              <a:rPr lang="en-US" sz="1750" dirty="0">
                <a:solidFill>
                  <a:srgbClr val="CFCBBF"/>
                </a:solidFill>
                <a:latin typeface="Prata" panose="00000500000000000000" pitchFamily="34" charset="0"/>
                <a:ea typeface="Prata" panose="00000500000000000000" pitchFamily="34" charset="-122"/>
                <a:cs typeface="Prata" panose="00000500000000000000" pitchFamily="34" charset="-120"/>
              </a:rPr>
              <a:t>2</a:t>
            </a:r>
            <a:endParaRPr lang="en-US" sz="1750" dirty="0"/>
          </a:p>
        </p:txBody>
      </p:sp>
      <p:sp>
        <p:nvSpPr>
          <p:cNvPr id="9" name="Text 7"/>
          <p:cNvSpPr/>
          <p:nvPr/>
        </p:nvSpPr>
        <p:spPr>
          <a:xfrm>
            <a:off x="3781499" y="1732359"/>
            <a:ext cx="2072208" cy="237381"/>
          </a:xfrm>
          <a:prstGeom prst="rect">
            <a:avLst/>
          </a:prstGeom>
          <a:noFill/>
        </p:spPr>
        <p:txBody>
          <a:bodyPr wrap="none" lIns="0" tIns="0" rIns="0" bIns="0" rtlCol="0" anchor="t"/>
          <a:lstStyle/>
          <a:p>
            <a:pPr marL="0" indent="0" algn="l">
              <a:lnSpc>
                <a:spcPct val="104000"/>
              </a:lnSpc>
              <a:buNone/>
            </a:pPr>
            <a:r>
              <a:rPr lang="en-US" sz="1450" dirty="0">
                <a:solidFill>
                  <a:srgbClr val="CFCBBF"/>
                </a:solidFill>
                <a:latin typeface="Prata" panose="00000500000000000000" pitchFamily="34" charset="0"/>
                <a:ea typeface="Prata" panose="00000500000000000000" pitchFamily="34" charset="-122"/>
                <a:cs typeface="Prata" panose="00000500000000000000" pitchFamily="34" charset="-120"/>
              </a:rPr>
              <a:t>Definisi Hukum</a:t>
            </a:r>
            <a:endParaRPr lang="en-US" sz="1450" dirty="0"/>
          </a:p>
        </p:txBody>
      </p:sp>
      <p:sp>
        <p:nvSpPr>
          <p:cNvPr id="10" name="Text 8"/>
          <p:cNvSpPr/>
          <p:nvPr/>
        </p:nvSpPr>
        <p:spPr>
          <a:xfrm>
            <a:off x="3781499" y="2059409"/>
            <a:ext cx="2072208" cy="1928813"/>
          </a:xfrm>
          <a:prstGeom prst="rect">
            <a:avLst/>
          </a:prstGeom>
          <a:noFill/>
        </p:spPr>
        <p:txBody>
          <a:bodyPr wrap="square" lIns="0" tIns="0" rIns="0" bIns="0" rtlCol="0" anchor="t">
            <a:normAutofit/>
          </a:bodyPr>
          <a:lstStyle/>
          <a:p>
            <a:pPr marL="0" indent="0" algn="l">
              <a:lnSpc>
                <a:spcPct val="132000"/>
              </a:lnSpc>
              <a:buNone/>
            </a:pPr>
            <a:r>
              <a:rPr lang="en-US" sz="1150" dirty="0">
                <a:solidFill>
                  <a:srgbClr val="CFCBBF"/>
                </a:solidFill>
                <a:latin typeface="Raleway" pitchFamily="34" charset="0"/>
                <a:ea typeface="Raleway" pitchFamily="34" charset="-122"/>
                <a:cs typeface="Raleway" pitchFamily="34" charset="-120"/>
              </a:rPr>
              <a:t>Pengguna membeli lisensi teknologi alat analisis data AI dari platform, kontrak merupakan perjanjian B2B perdata komersial dan outsourcing layanan teknologi yang sah dan murni.</a:t>
            </a:r>
            <a:endParaRPr lang="en-US" sz="1150" dirty="0"/>
          </a:p>
        </p:txBody>
      </p:sp>
      <p:sp>
        <p:nvSpPr>
          <p:cNvPr id="11" name="Shape 9"/>
          <p:cNvSpPr/>
          <p:nvPr/>
        </p:nvSpPr>
        <p:spPr>
          <a:xfrm>
            <a:off x="6040562" y="1680195"/>
            <a:ext cx="341709" cy="341709"/>
          </a:xfrm>
          <a:prstGeom prst="roundRect">
            <a:avLst>
              <a:gd name="adj" fmla="val 6668"/>
            </a:avLst>
          </a:prstGeom>
          <a:solidFill>
            <a:srgbClr val="3A3B3C"/>
          </a:solidFill>
        </p:spPr>
      </p:sp>
      <p:sp>
        <p:nvSpPr>
          <p:cNvPr id="12" name="Text 10"/>
          <p:cNvSpPr/>
          <p:nvPr/>
        </p:nvSpPr>
        <p:spPr>
          <a:xfrm>
            <a:off x="6097525" y="1708658"/>
            <a:ext cx="227781" cy="284783"/>
          </a:xfrm>
          <a:prstGeom prst="rect">
            <a:avLst/>
          </a:prstGeom>
          <a:noFill/>
        </p:spPr>
        <p:txBody>
          <a:bodyPr wrap="none" lIns="0" tIns="0" rIns="0" bIns="0" rtlCol="0" anchor="ctr"/>
          <a:lstStyle/>
          <a:p>
            <a:pPr marL="0" indent="0" algn="ctr">
              <a:lnSpc>
                <a:spcPct val="100000"/>
              </a:lnSpc>
              <a:buNone/>
            </a:pPr>
            <a:r>
              <a:rPr lang="en-US" sz="175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1750" dirty="0"/>
          </a:p>
        </p:txBody>
      </p:sp>
      <p:sp>
        <p:nvSpPr>
          <p:cNvPr id="13" name="Text 11"/>
          <p:cNvSpPr/>
          <p:nvPr/>
        </p:nvSpPr>
        <p:spPr>
          <a:xfrm>
            <a:off x="6531769" y="1732359"/>
            <a:ext cx="2072208" cy="237381"/>
          </a:xfrm>
          <a:prstGeom prst="rect">
            <a:avLst/>
          </a:prstGeom>
          <a:noFill/>
        </p:spPr>
        <p:txBody>
          <a:bodyPr wrap="none" lIns="0" tIns="0" rIns="0" bIns="0" rtlCol="0" anchor="t"/>
          <a:lstStyle/>
          <a:p>
            <a:pPr marL="0" indent="0" algn="l">
              <a:lnSpc>
                <a:spcPct val="104000"/>
              </a:lnSpc>
              <a:buNone/>
            </a:pPr>
            <a:r>
              <a:rPr lang="en-US" sz="1450" dirty="0">
                <a:solidFill>
                  <a:srgbClr val="CFCBBF"/>
                </a:solidFill>
                <a:latin typeface="Prata" panose="00000500000000000000" pitchFamily="34" charset="0"/>
                <a:ea typeface="Prata" panose="00000500000000000000" pitchFamily="34" charset="-122"/>
                <a:cs typeface="Prata" panose="00000500000000000000" pitchFamily="34" charset="-120"/>
              </a:rPr>
              <a:t>Isolasi Kepatuhan</a:t>
            </a:r>
            <a:endParaRPr lang="en-US" sz="1450" dirty="0"/>
          </a:p>
        </p:txBody>
      </p:sp>
      <p:sp>
        <p:nvSpPr>
          <p:cNvPr id="14" name="Text 12"/>
          <p:cNvSpPr/>
          <p:nvPr/>
        </p:nvSpPr>
        <p:spPr>
          <a:xfrm>
            <a:off x="6531769" y="2059409"/>
            <a:ext cx="2072208" cy="2652117"/>
          </a:xfrm>
          <a:prstGeom prst="rect">
            <a:avLst/>
          </a:prstGeom>
          <a:noFill/>
        </p:spPr>
        <p:txBody>
          <a:bodyPr wrap="square" lIns="0" tIns="0" rIns="0" bIns="0" rtlCol="0" anchor="t">
            <a:normAutofit/>
          </a:bodyPr>
          <a:lstStyle/>
          <a:p>
            <a:pPr marL="0" indent="0" algn="l">
              <a:lnSpc>
                <a:spcPct val="132000"/>
              </a:lnSpc>
              <a:buNone/>
            </a:pPr>
            <a:r>
              <a:rPr lang="en-US" sz="1150" dirty="0">
                <a:solidFill>
                  <a:srgbClr val="CFCBBF"/>
                </a:solidFill>
                <a:latin typeface="Raleway" pitchFamily="34" charset="0"/>
                <a:ea typeface="Raleway" pitchFamily="34" charset="-122"/>
                <a:cs typeface="Raleway" pitchFamily="34" charset="-120"/>
              </a:rPr>
              <a:t>Program ini sepenuhnya menerapkan mekanisme penyelesaian biaya saluran yang tunggal dan flat, tidak mengandung investasi keuangan, pengelolaan dana, atau distribusi multi-level. Setiap Agen Wilayah beroperasi secara mandiri dan menanggung untung-rugi sendiri.</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448494"/>
            <a:ext cx="8063954" cy="783580"/>
          </a:xfrm>
          <a:prstGeom prst="rect">
            <a:avLst/>
          </a:prstGeom>
          <a:noFill/>
        </p:spPr>
        <p:txBody>
          <a:bodyPr wrap="square" lIns="0" tIns="0" rIns="0" bIns="0" rtlCol="0" anchor="t">
            <a:normAutofit/>
          </a:bodyPr>
          <a:lstStyle/>
          <a:p>
            <a:pPr marL="0" indent="0" algn="l">
              <a:lnSpc>
                <a:spcPct val="104000"/>
              </a:lnSpc>
              <a:buNone/>
            </a:pPr>
            <a:r>
              <a:rPr lang="en-US" sz="2450" dirty="0">
                <a:solidFill>
                  <a:srgbClr val="F2E782"/>
                </a:solidFill>
                <a:latin typeface="Prata" panose="00000500000000000000" pitchFamily="34" charset="0"/>
                <a:ea typeface="Prata" panose="00000500000000000000" pitchFamily="34" charset="-122"/>
                <a:cs typeface="Prata" panose="00000500000000000000" pitchFamily="34" charset="-120"/>
              </a:rPr>
              <a:t>【BAGIAN 2】Mekanisme Penyelesaian Dagang · Proporsi Biaya Layanan Saluran &amp; Rantai Pasok</a:t>
            </a:r>
            <a:endParaRPr lang="en-US" sz="2450" dirty="0"/>
          </a:p>
        </p:txBody>
      </p:sp>
      <p:sp>
        <p:nvSpPr>
          <p:cNvPr id="3" name="Shape 1"/>
          <p:cNvSpPr/>
          <p:nvPr/>
        </p:nvSpPr>
        <p:spPr>
          <a:xfrm>
            <a:off x="449759" y="1384846"/>
            <a:ext cx="4059585" cy="2141339"/>
          </a:xfrm>
          <a:prstGeom prst="roundRect">
            <a:avLst>
              <a:gd name="adj" fmla="val 878"/>
            </a:avLst>
          </a:prstGeom>
          <a:solidFill>
            <a:srgbClr val="1B1B27"/>
          </a:solidFill>
        </p:spPr>
      </p:sp>
      <p:sp>
        <p:nvSpPr>
          <p:cNvPr id="4" name="Text 2"/>
          <p:cNvSpPr/>
          <p:nvPr/>
        </p:nvSpPr>
        <p:spPr>
          <a:xfrm>
            <a:off x="575072" y="1486644"/>
            <a:ext cx="3808958" cy="391716"/>
          </a:xfrm>
          <a:prstGeom prst="rect">
            <a:avLst/>
          </a:prstGeom>
          <a:noFill/>
        </p:spPr>
        <p:txBody>
          <a:bodyPr wrap="square" lIns="0" tIns="0" rIns="0" bIns="0" rtlCol="0" anchor="t">
            <a:normAutofit/>
          </a:bodyPr>
          <a:lstStyle/>
          <a:p>
            <a:pPr marL="0" indent="0" algn="l">
              <a:lnSpc>
                <a:spcPct val="104000"/>
              </a:lnSpc>
              <a:buNone/>
            </a:pPr>
            <a:r>
              <a:rPr lang="en-US" sz="1200" dirty="0">
                <a:solidFill>
                  <a:srgbClr val="F2E782"/>
                </a:solidFill>
                <a:latin typeface="Prata" panose="00000500000000000000" pitchFamily="34" charset="0"/>
                <a:ea typeface="Prata" panose="00000500000000000000" pitchFamily="34" charset="-122"/>
                <a:cs typeface="Prata" panose="00000500000000000000" pitchFamily="34" charset="-120"/>
              </a:rPr>
              <a:t>Item 1 — 17% Biaya Layanan Promosi &amp; Edukasi Teknologi Saluran</a:t>
            </a:r>
            <a:endParaRPr lang="en-US" sz="1200" dirty="0"/>
          </a:p>
        </p:txBody>
      </p:sp>
      <p:sp>
        <p:nvSpPr>
          <p:cNvPr id="5" name="Text 3"/>
          <p:cNvSpPr/>
          <p:nvPr/>
        </p:nvSpPr>
        <p:spPr>
          <a:xfrm>
            <a:off x="575072" y="1980158"/>
            <a:ext cx="3808958" cy="1454348"/>
          </a:xfrm>
          <a:prstGeom prst="rect">
            <a:avLst/>
          </a:prstGeom>
          <a:noFill/>
        </p:spPr>
        <p:txBody>
          <a:bodyPr wrap="square" lIns="0" tIns="0" rIns="0" bIns="0" rtlCol="0" anchor="t">
            <a:normAutofit/>
          </a:bodyPr>
          <a:lstStyle/>
          <a:p>
            <a:pPr marL="0" indent="0" algn="l">
              <a:lnSpc>
                <a:spcPct val="121000"/>
              </a:lnSpc>
              <a:buNone/>
            </a:pPr>
            <a:r>
              <a:rPr lang="en-US" sz="950" dirty="0">
                <a:solidFill>
                  <a:srgbClr val="CFCBBF"/>
                </a:solidFill>
                <a:latin typeface="Raleway" pitchFamily="34" charset="0"/>
                <a:ea typeface="Raleway" pitchFamily="34" charset="-122"/>
                <a:cs typeface="Raleway" pitchFamily="34" charset="-120"/>
              </a:rPr>
              <a:t>Setiap transaksi penjualan lisensi perangkat lunak yang berhasil diselesaikan dan telah dipajaki, sistem keuangan akan membayarkan </a:t>
            </a:r>
            <a:r>
              <a:rPr lang="en-US" sz="950" b="1" dirty="0">
                <a:solidFill>
                  <a:srgbClr val="CFCBBF"/>
                </a:solidFill>
                <a:latin typeface="Raleway Bold" pitchFamily="34" charset="0"/>
                <a:ea typeface="Raleway Bold" pitchFamily="34" charset="-122"/>
                <a:cs typeface="Raleway Bold" pitchFamily="34" charset="-120"/>
              </a:rPr>
              <a:t>17%</a:t>
            </a:r>
            <a:r>
              <a:rPr lang="en-US" sz="950" dirty="0">
                <a:solidFill>
                  <a:srgbClr val="CFCBBF"/>
                </a:solidFill>
                <a:latin typeface="Raleway" pitchFamily="34" charset="0"/>
                <a:ea typeface="Raleway" pitchFamily="34" charset="-122"/>
                <a:cs typeface="Raleway" pitchFamily="34" charset="-120"/>
              </a:rPr>
              <a:t> biaya promosi komprehensif secara sekaligus oleh perusahaan (termasuk 1.5% tunjangan pemeliharaan teknis wilayah, diselesaikan otomatis secara real-time melalui gateway perbankan berdasarkan perjanjian pembayaran B2B offline, prosedur lengkap, sepenuhnya tunduk pada pengawasan reguler lembaga keuangan dan hukum yang berlaku).</a:t>
            </a:r>
            <a:endParaRPr lang="en-US" sz="950" dirty="0"/>
          </a:p>
        </p:txBody>
      </p:sp>
      <p:sp>
        <p:nvSpPr>
          <p:cNvPr id="6" name="Text 4"/>
          <p:cNvSpPr/>
          <p:nvPr/>
        </p:nvSpPr>
        <p:spPr>
          <a:xfrm>
            <a:off x="4729683" y="1486644"/>
            <a:ext cx="3879056" cy="391716"/>
          </a:xfrm>
          <a:prstGeom prst="rect">
            <a:avLst/>
          </a:prstGeom>
          <a:noFill/>
        </p:spPr>
        <p:txBody>
          <a:bodyPr wrap="square" lIns="0" tIns="0" rIns="0" bIns="0" rtlCol="0" anchor="t">
            <a:normAutofit/>
          </a:bodyPr>
          <a:lstStyle/>
          <a:p>
            <a:pPr marL="0" indent="0" algn="l">
              <a:lnSpc>
                <a:spcPct val="104000"/>
              </a:lnSpc>
              <a:buNone/>
            </a:pPr>
            <a:r>
              <a:rPr lang="en-US" sz="1200" dirty="0">
                <a:solidFill>
                  <a:srgbClr val="F2E782"/>
                </a:solidFill>
                <a:latin typeface="Prata" panose="00000500000000000000" pitchFamily="34" charset="0"/>
                <a:ea typeface="Prata" panose="00000500000000000000" pitchFamily="34" charset="-122"/>
                <a:cs typeface="Prata" panose="00000500000000000000" pitchFamily="34" charset="-120"/>
              </a:rPr>
              <a:t>Item 2 — 3% Biaya Layanan Saluran Rantai Pasok Mall Digital (Toko)</a:t>
            </a:r>
            <a:endParaRPr lang="en-US" sz="1200" dirty="0"/>
          </a:p>
        </p:txBody>
      </p:sp>
      <p:sp>
        <p:nvSpPr>
          <p:cNvPr id="7" name="Text 5"/>
          <p:cNvSpPr/>
          <p:nvPr/>
        </p:nvSpPr>
        <p:spPr>
          <a:xfrm>
            <a:off x="4729683" y="1980158"/>
            <a:ext cx="3879056" cy="1272555"/>
          </a:xfrm>
          <a:prstGeom prst="rect">
            <a:avLst/>
          </a:prstGeom>
          <a:noFill/>
        </p:spPr>
        <p:txBody>
          <a:bodyPr wrap="square" lIns="0" tIns="0" rIns="0" bIns="0" rtlCol="0" anchor="t">
            <a:normAutofit/>
          </a:bodyPr>
          <a:lstStyle/>
          <a:p>
            <a:pPr marL="0" indent="0" algn="l">
              <a:lnSpc>
                <a:spcPct val="121000"/>
              </a:lnSpc>
              <a:buNone/>
            </a:pPr>
            <a:r>
              <a:rPr lang="en-US" sz="950" dirty="0">
                <a:solidFill>
                  <a:srgbClr val="CFCBBF"/>
                </a:solidFill>
                <a:latin typeface="Raleway" pitchFamily="34" charset="0"/>
                <a:ea typeface="Raleway" pitchFamily="34" charset="-122"/>
                <a:cs typeface="Raleway" pitchFamily="34" charset="-120"/>
              </a:rPr>
              <a:t>Platform membuka penuh Mall Digital Kesejahteraan Resmi. Setiap Agen dapat merekomendasikan produk pihak ketiga yang memenuhi syarat untuk masuk ke platform. Atas seluruh omset ritel dan penukaran poin yang telah dipajaki dari produk yang Anda rekomendasikan, Anda berhak mendapatkan biaya layanan rantai pasok sebesar </a:t>
            </a:r>
            <a:r>
              <a:rPr lang="en-US" sz="950" b="1" dirty="0">
                <a:solidFill>
                  <a:srgbClr val="CFCBBF"/>
                </a:solidFill>
                <a:latin typeface="Raleway Bold" pitchFamily="34" charset="0"/>
                <a:ea typeface="Raleway Bold" pitchFamily="34" charset="-122"/>
                <a:cs typeface="Raleway Bold" pitchFamily="34" charset="-120"/>
              </a:rPr>
              <a:t>3%</a:t>
            </a:r>
            <a:r>
              <a:rPr lang="en-US" sz="950" dirty="0">
                <a:solidFill>
                  <a:srgbClr val="CFCBBF"/>
                </a:solidFill>
                <a:latin typeface="Raleway" pitchFamily="34" charset="0"/>
                <a:ea typeface="Raleway" pitchFamily="34" charset="-122"/>
                <a:cs typeface="Raleway" pitchFamily="34" charset="-120"/>
              </a:rPr>
              <a:t> secara seragam, pendapatan sah dan transparan.</a:t>
            </a:r>
            <a:endParaRPr lang="en-US" sz="950" dirty="0"/>
          </a:p>
        </p:txBody>
      </p:sp>
      <p:sp>
        <p:nvSpPr>
          <p:cNvPr id="8" name="Text 6"/>
          <p:cNvSpPr/>
          <p:nvPr/>
        </p:nvSpPr>
        <p:spPr>
          <a:xfrm>
            <a:off x="540023" y="3703439"/>
            <a:ext cx="3968279" cy="413742"/>
          </a:xfrm>
          <a:prstGeom prst="rect">
            <a:avLst/>
          </a:prstGeom>
          <a:noFill/>
        </p:spPr>
        <p:txBody>
          <a:bodyPr wrap="none" lIns="0" tIns="0" rIns="0" bIns="0" rtlCol="0" anchor="t"/>
          <a:lstStyle/>
          <a:p>
            <a:pPr marL="0" indent="0" algn="ctr">
              <a:lnSpc>
                <a:spcPct val="83000"/>
              </a:lnSpc>
              <a:buNone/>
            </a:pPr>
            <a:r>
              <a:rPr lang="en-US" sz="3250" dirty="0">
                <a:solidFill>
                  <a:srgbClr val="CFCBBF"/>
                </a:solidFill>
                <a:latin typeface="Prata" panose="00000500000000000000" pitchFamily="34" charset="0"/>
                <a:ea typeface="Prata" panose="00000500000000000000" pitchFamily="34" charset="-122"/>
                <a:cs typeface="Prata" panose="00000500000000000000" pitchFamily="34" charset="-120"/>
              </a:rPr>
              <a:t>17%</a:t>
            </a:r>
            <a:endParaRPr lang="en-US" sz="3250" dirty="0"/>
          </a:p>
        </p:txBody>
      </p:sp>
      <p:sp>
        <p:nvSpPr>
          <p:cNvPr id="9" name="Text 7"/>
          <p:cNvSpPr/>
          <p:nvPr/>
        </p:nvSpPr>
        <p:spPr>
          <a:xfrm>
            <a:off x="540023" y="4256187"/>
            <a:ext cx="3968279" cy="195858"/>
          </a:xfrm>
          <a:prstGeom prst="rect">
            <a:avLst/>
          </a:prstGeom>
          <a:noFill/>
        </p:spPr>
        <p:txBody>
          <a:bodyPr wrap="none" lIns="0" tIns="0" rIns="0" bIns="0" rtlCol="0" anchor="t"/>
          <a:lstStyle/>
          <a:p>
            <a:pPr marL="0" indent="0" algn="ctr">
              <a:lnSpc>
                <a:spcPct val="104000"/>
              </a:lnSpc>
              <a:buNone/>
            </a:pPr>
            <a:r>
              <a:rPr lang="en-US" sz="1200" dirty="0">
                <a:solidFill>
                  <a:srgbClr val="CFCBBF"/>
                </a:solidFill>
                <a:latin typeface="Prata" panose="00000500000000000000" pitchFamily="34" charset="0"/>
                <a:ea typeface="Prata" panose="00000500000000000000" pitchFamily="34" charset="-122"/>
                <a:cs typeface="Prata" panose="00000500000000000000" pitchFamily="34" charset="-120"/>
              </a:rPr>
              <a:t>Biaya Promosi Saluran</a:t>
            </a:r>
            <a:endParaRPr lang="en-US" sz="1200" dirty="0"/>
          </a:p>
        </p:txBody>
      </p:sp>
      <p:sp>
        <p:nvSpPr>
          <p:cNvPr id="10" name="Text 8"/>
          <p:cNvSpPr/>
          <p:nvPr/>
        </p:nvSpPr>
        <p:spPr>
          <a:xfrm>
            <a:off x="540023" y="4513138"/>
            <a:ext cx="3968279" cy="181794"/>
          </a:xfrm>
          <a:prstGeom prst="rect">
            <a:avLst/>
          </a:prstGeom>
          <a:noFill/>
        </p:spPr>
        <p:txBody>
          <a:bodyPr wrap="none" lIns="0" tIns="0" rIns="0" bIns="0" rtlCol="0" anchor="t"/>
          <a:lstStyle/>
          <a:p>
            <a:pPr marL="0" indent="0" algn="ctr">
              <a:lnSpc>
                <a:spcPct val="121000"/>
              </a:lnSpc>
              <a:buNone/>
            </a:pPr>
            <a:r>
              <a:rPr lang="en-US" sz="950" dirty="0">
                <a:solidFill>
                  <a:srgbClr val="CFCBBF"/>
                </a:solidFill>
                <a:latin typeface="Raleway" pitchFamily="34" charset="0"/>
                <a:ea typeface="Raleway" pitchFamily="34" charset="-122"/>
                <a:cs typeface="Raleway" pitchFamily="34" charset="-120"/>
              </a:rPr>
              <a:t>Termasuk 1.5% tunjangan teknis wilayah</a:t>
            </a:r>
            <a:endParaRPr lang="en-US" sz="950" dirty="0"/>
          </a:p>
        </p:txBody>
      </p:sp>
      <p:sp>
        <p:nvSpPr>
          <p:cNvPr id="11" name="Text 9"/>
          <p:cNvSpPr/>
          <p:nvPr/>
        </p:nvSpPr>
        <p:spPr>
          <a:xfrm>
            <a:off x="4635624" y="3703439"/>
            <a:ext cx="3968353" cy="413742"/>
          </a:xfrm>
          <a:prstGeom prst="rect">
            <a:avLst/>
          </a:prstGeom>
          <a:noFill/>
        </p:spPr>
        <p:txBody>
          <a:bodyPr wrap="none" lIns="0" tIns="0" rIns="0" bIns="0" rtlCol="0" anchor="t"/>
          <a:lstStyle/>
          <a:p>
            <a:pPr marL="0" indent="0" algn="ctr">
              <a:lnSpc>
                <a:spcPct val="83000"/>
              </a:lnSpc>
              <a:buNone/>
            </a:pPr>
            <a:r>
              <a:rPr lang="en-US" sz="325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3250" dirty="0"/>
          </a:p>
        </p:txBody>
      </p:sp>
      <p:sp>
        <p:nvSpPr>
          <p:cNvPr id="12" name="Text 10"/>
          <p:cNvSpPr/>
          <p:nvPr/>
        </p:nvSpPr>
        <p:spPr>
          <a:xfrm>
            <a:off x="4635624" y="4256187"/>
            <a:ext cx="3968353" cy="195858"/>
          </a:xfrm>
          <a:prstGeom prst="rect">
            <a:avLst/>
          </a:prstGeom>
          <a:noFill/>
        </p:spPr>
        <p:txBody>
          <a:bodyPr wrap="none" lIns="0" tIns="0" rIns="0" bIns="0" rtlCol="0" anchor="t"/>
          <a:lstStyle/>
          <a:p>
            <a:pPr marL="0" indent="0" algn="ctr">
              <a:lnSpc>
                <a:spcPct val="104000"/>
              </a:lnSpc>
              <a:buNone/>
            </a:pPr>
            <a:r>
              <a:rPr lang="en-US" sz="1200" dirty="0">
                <a:solidFill>
                  <a:srgbClr val="CFCBBF"/>
                </a:solidFill>
                <a:latin typeface="Prata" panose="00000500000000000000" pitchFamily="34" charset="0"/>
                <a:ea typeface="Prata" panose="00000500000000000000" pitchFamily="34" charset="-122"/>
                <a:cs typeface="Prata" panose="00000500000000000000" pitchFamily="34" charset="-120"/>
              </a:rPr>
              <a:t>Biaya Rantai Pasok</a:t>
            </a:r>
            <a:endParaRPr lang="en-US" sz="1200" dirty="0"/>
          </a:p>
        </p:txBody>
      </p:sp>
      <p:sp>
        <p:nvSpPr>
          <p:cNvPr id="13" name="Text 11"/>
          <p:cNvSpPr/>
          <p:nvPr/>
        </p:nvSpPr>
        <p:spPr>
          <a:xfrm>
            <a:off x="4635624" y="4513138"/>
            <a:ext cx="3968353" cy="181794"/>
          </a:xfrm>
          <a:prstGeom prst="rect">
            <a:avLst/>
          </a:prstGeom>
          <a:noFill/>
        </p:spPr>
        <p:txBody>
          <a:bodyPr wrap="none" lIns="0" tIns="0" rIns="0" bIns="0" rtlCol="0" anchor="t"/>
          <a:lstStyle/>
          <a:p>
            <a:pPr marL="0" indent="0" algn="ctr">
              <a:lnSpc>
                <a:spcPct val="121000"/>
              </a:lnSpc>
              <a:buNone/>
            </a:pPr>
            <a:r>
              <a:rPr lang="en-US" sz="950" dirty="0">
                <a:solidFill>
                  <a:srgbClr val="CFCBBF"/>
                </a:solidFill>
                <a:latin typeface="Raleway" pitchFamily="34" charset="0"/>
                <a:ea typeface="Raleway" pitchFamily="34" charset="-122"/>
                <a:cs typeface="Raleway" pitchFamily="34" charset="-120"/>
              </a:rPr>
              <a:t>Tarif seragam seluruh jaringan Mall Digital</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564877"/>
            <a:ext cx="8063954" cy="964406"/>
          </a:xfrm>
          <a:prstGeom prst="rect">
            <a:avLst/>
          </a:prstGeom>
          <a:noFill/>
        </p:spPr>
        <p:txBody>
          <a:bodyPr wrap="square" lIns="0" tIns="0" rIns="0" bIns="0" rtlCol="0" anchor="t">
            <a:normAutofit/>
          </a:bodyPr>
          <a:lstStyle/>
          <a:p>
            <a:pPr marL="0" indent="0" algn="l">
              <a:lnSpc>
                <a:spcPct val="104000"/>
              </a:lnSpc>
              <a:buNone/>
            </a:pPr>
            <a:r>
              <a:rPr 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【BAGIAN 3】Interaksi Poin Hijau · Program Promosi Kesejahteraan Aset Fisik</a:t>
            </a:r>
            <a:endParaRPr lang="en-US" sz="3000" dirty="0"/>
          </a:p>
        </p:txBody>
      </p:sp>
      <p:sp>
        <p:nvSpPr>
          <p:cNvPr id="3" name="Shape 1"/>
          <p:cNvSpPr/>
          <p:nvPr/>
        </p:nvSpPr>
        <p:spPr>
          <a:xfrm>
            <a:off x="540023" y="1837879"/>
            <a:ext cx="3954810" cy="2740744"/>
          </a:xfrm>
          <a:prstGeom prst="roundRect">
            <a:avLst>
              <a:gd name="adj" fmla="val 845"/>
            </a:avLst>
          </a:prstGeom>
          <a:solidFill>
            <a:srgbClr val="3A3B3C"/>
          </a:solidFill>
        </p:spPr>
      </p:sp>
      <p:sp>
        <p:nvSpPr>
          <p:cNvPr id="4" name="Shape 2"/>
          <p:cNvSpPr/>
          <p:nvPr/>
        </p:nvSpPr>
        <p:spPr>
          <a:xfrm>
            <a:off x="694283" y="1992139"/>
            <a:ext cx="462855" cy="462855"/>
          </a:xfrm>
          <a:prstGeom prst="ellipse">
            <a:avLst/>
          </a:prstGeom>
          <a:solidFill>
            <a:srgbClr val="D2AC47"/>
          </a:solidFill>
        </p:spPr>
      </p:sp>
      <p:pic>
        <p:nvPicPr>
          <p:cNvPr id="5"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21531" y="2119387"/>
            <a:ext cx="208285" cy="208285"/>
          </a:xfrm>
          <a:prstGeom prst="rect">
            <a:avLst/>
          </a:prstGeom>
        </p:spPr>
      </p:pic>
      <p:sp>
        <p:nvSpPr>
          <p:cNvPr id="6" name="Text 3"/>
          <p:cNvSpPr/>
          <p:nvPr/>
        </p:nvSpPr>
        <p:spPr>
          <a:xfrm>
            <a:off x="694283" y="2609255"/>
            <a:ext cx="3646289"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Kesejahteraan Produk</a:t>
            </a:r>
            <a:endParaRPr lang="en-US" sz="1500" dirty="0"/>
          </a:p>
        </p:txBody>
      </p:sp>
      <p:sp>
        <p:nvSpPr>
          <p:cNvPr id="7" name="Text 4"/>
          <p:cNvSpPr/>
          <p:nvPr/>
        </p:nvSpPr>
        <p:spPr>
          <a:xfrm>
            <a:off x="694283" y="2942927"/>
            <a:ext cx="3646289" cy="1481435"/>
          </a:xfrm>
          <a:prstGeom prst="rect">
            <a:avLst/>
          </a:prstGeom>
          <a:noFill/>
        </p:spPr>
        <p:txBody>
          <a:bodyPr wrap="square" lIns="0" tIns="0" rIns="0" bIns="0" rtlCol="0" anchor="t">
            <a:normAutofit/>
          </a:bodyPr>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Kuota 【Poin (Points)】 hijau yang diperoleh pengguna dari pembelian lisensi teknologi dapat ditukarkan secara sukarela dengan produk kebutuhan sehari-hari seperti susu bayi, popok, dan lainnya di Mall Digital Resmi. Platform tidak memungut biaya layanan apapun.</a:t>
            </a:r>
            <a:endParaRPr lang="en-US" sz="1200" dirty="0"/>
          </a:p>
        </p:txBody>
      </p:sp>
      <p:sp>
        <p:nvSpPr>
          <p:cNvPr id="8" name="Shape 5"/>
          <p:cNvSpPr/>
          <p:nvPr/>
        </p:nvSpPr>
        <p:spPr>
          <a:xfrm>
            <a:off x="4649093" y="1837879"/>
            <a:ext cx="3954884" cy="2740744"/>
          </a:xfrm>
          <a:prstGeom prst="roundRect">
            <a:avLst>
              <a:gd name="adj" fmla="val 845"/>
            </a:avLst>
          </a:prstGeom>
          <a:solidFill>
            <a:srgbClr val="3A3B3C"/>
          </a:solidFill>
        </p:spPr>
      </p:sp>
      <p:sp>
        <p:nvSpPr>
          <p:cNvPr id="9" name="Shape 6"/>
          <p:cNvSpPr/>
          <p:nvPr/>
        </p:nvSpPr>
        <p:spPr>
          <a:xfrm>
            <a:off x="4803353" y="1992139"/>
            <a:ext cx="462855" cy="462855"/>
          </a:xfrm>
          <a:prstGeom prst="ellipse">
            <a:avLst/>
          </a:prstGeom>
          <a:solidFill>
            <a:srgbClr val="D2AC47"/>
          </a:solidFill>
        </p:spPr>
      </p:sp>
      <p:pic>
        <p:nvPicPr>
          <p:cNvPr id="10"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0601" y="2119387"/>
            <a:ext cx="208285" cy="208285"/>
          </a:xfrm>
          <a:prstGeom prst="rect">
            <a:avLst/>
          </a:prstGeom>
        </p:spPr>
      </p:pic>
      <p:sp>
        <p:nvSpPr>
          <p:cNvPr id="11" name="Text 7"/>
          <p:cNvSpPr/>
          <p:nvPr/>
        </p:nvSpPr>
        <p:spPr>
          <a:xfrm>
            <a:off x="4803353" y="2609255"/>
            <a:ext cx="3646363"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Dukungan Usaha Riil</a:t>
            </a:r>
            <a:endParaRPr lang="en-US" sz="1500" dirty="0"/>
          </a:p>
        </p:txBody>
      </p:sp>
      <p:sp>
        <p:nvSpPr>
          <p:cNvPr id="12" name="Text 8"/>
          <p:cNvSpPr/>
          <p:nvPr/>
        </p:nvSpPr>
        <p:spPr>
          <a:xfrm>
            <a:off x="4803353" y="2942927"/>
            <a:ext cx="3646363" cy="1234529"/>
          </a:xfrm>
          <a:prstGeom prst="rect">
            <a:avLst/>
          </a:prstGeom>
          <a:noFill/>
        </p:spPr>
        <p:txBody>
          <a:bodyPr wrap="square" lIns="0" tIns="0" rIns="0" bIns="0" rtlCol="0" anchor="t">
            <a:normAutofit/>
          </a:bodyPr>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Aset pertambangan fisik di Indonesia beroperasi secara sah, seluruh prosedur lengkap, jalur perdagangan sepenuhnya membayar pajak sesuai hukum, memiliki kredibilitas dan kepercayaan usaha riil yang lengkap.</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1097533"/>
            <a:ext cx="8063954" cy="482203"/>
          </a:xfrm>
          <a:prstGeom prst="rect">
            <a:avLst/>
          </a:prstGeom>
          <a:noFill/>
        </p:spPr>
        <p:txBody>
          <a:bodyPr wrap="none" lIns="0" tIns="0" rIns="0" bIns="0" rtlCol="0" anchor="t"/>
          <a:lstStyle/>
          <a:p>
            <a:pPr marL="0" indent="0" algn="l">
              <a:lnSpc>
                <a:spcPct val="104000"/>
              </a:lnSpc>
              <a:buNone/>
            </a:pPr>
            <a:r>
              <a:rPr 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Informasi Resmi</a:t>
            </a:r>
            <a:endParaRPr lang="en-US" sz="3000" dirty="0"/>
          </a:p>
        </p:txBody>
      </p:sp>
      <p:pic>
        <p:nvPicPr>
          <p:cNvPr id="3"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0023" y="1888331"/>
            <a:ext cx="2585145" cy="1390055"/>
          </a:xfrm>
          <a:prstGeom prst="rect">
            <a:avLst/>
          </a:prstGeom>
        </p:spPr>
      </p:pic>
      <p:sp>
        <p:nvSpPr>
          <p:cNvPr id="4" name="Text 1"/>
          <p:cNvSpPr/>
          <p:nvPr/>
        </p:nvSpPr>
        <p:spPr>
          <a:xfrm>
            <a:off x="1716881" y="1994148"/>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1</a:t>
            </a:r>
            <a:endParaRPr lang="en-US" sz="1800" dirty="0"/>
          </a:p>
        </p:txBody>
      </p:sp>
      <p:sp>
        <p:nvSpPr>
          <p:cNvPr id="5" name="Text 2"/>
          <p:cNvSpPr/>
          <p:nvPr/>
        </p:nvSpPr>
        <p:spPr>
          <a:xfrm>
            <a:off x="713333" y="2524497"/>
            <a:ext cx="2238524"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Badan Hukum Resmi</a:t>
            </a:r>
            <a:endParaRPr lang="en-US" sz="1500" dirty="0"/>
          </a:p>
        </p:txBody>
      </p:sp>
      <p:sp>
        <p:nvSpPr>
          <p:cNvPr id="6" name="Text 3"/>
          <p:cNvSpPr/>
          <p:nvPr/>
        </p:nvSpPr>
        <p:spPr>
          <a:xfrm>
            <a:off x="713333" y="2858170"/>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PT. MEGA JAYA TAMBANG</a:t>
            </a:r>
            <a:endParaRPr lang="en-US" sz="1200" dirty="0"/>
          </a:p>
        </p:txBody>
      </p:sp>
      <p:pic>
        <p:nvPicPr>
          <p:cNvPr id="7" name="Image 1"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79428" y="1888331"/>
            <a:ext cx="2585145" cy="1390055"/>
          </a:xfrm>
          <a:prstGeom prst="rect">
            <a:avLst/>
          </a:prstGeom>
        </p:spPr>
      </p:pic>
      <p:sp>
        <p:nvSpPr>
          <p:cNvPr id="8" name="Text 4"/>
          <p:cNvSpPr/>
          <p:nvPr/>
        </p:nvSpPr>
        <p:spPr>
          <a:xfrm>
            <a:off x="4456286" y="1994148"/>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2</a:t>
            </a:r>
            <a:endParaRPr lang="en-US" sz="1800" dirty="0"/>
          </a:p>
        </p:txBody>
      </p:sp>
      <p:sp>
        <p:nvSpPr>
          <p:cNvPr id="9" name="Text 5"/>
          <p:cNvSpPr/>
          <p:nvPr/>
        </p:nvSpPr>
        <p:spPr>
          <a:xfrm>
            <a:off x="3452738" y="2524497"/>
            <a:ext cx="2238524"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Klasifikasi Usaha</a:t>
            </a:r>
            <a:endParaRPr lang="en-US" sz="1500" dirty="0"/>
          </a:p>
        </p:txBody>
      </p:sp>
      <p:sp>
        <p:nvSpPr>
          <p:cNvPr id="10" name="Text 6"/>
          <p:cNvSpPr/>
          <p:nvPr/>
        </p:nvSpPr>
        <p:spPr>
          <a:xfrm>
            <a:off x="3452738" y="2858170"/>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KBLI 85575 / KBLI 63122</a:t>
            </a:r>
            <a:endParaRPr lang="en-US" sz="1200" dirty="0"/>
          </a:p>
        </p:txBody>
      </p:sp>
      <p:pic>
        <p:nvPicPr>
          <p:cNvPr id="11" name="Image 2"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18833" y="1888331"/>
            <a:ext cx="2585145" cy="1390055"/>
          </a:xfrm>
          <a:prstGeom prst="rect">
            <a:avLst/>
          </a:prstGeom>
        </p:spPr>
      </p:pic>
      <p:sp>
        <p:nvSpPr>
          <p:cNvPr id="12" name="Text 7"/>
          <p:cNvSpPr/>
          <p:nvPr/>
        </p:nvSpPr>
        <p:spPr>
          <a:xfrm>
            <a:off x="7195691" y="1994148"/>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1800" dirty="0"/>
          </a:p>
        </p:txBody>
      </p:sp>
      <p:sp>
        <p:nvSpPr>
          <p:cNvPr id="13" name="Text 8"/>
          <p:cNvSpPr/>
          <p:nvPr/>
        </p:nvSpPr>
        <p:spPr>
          <a:xfrm>
            <a:off x="6192143" y="2524497"/>
            <a:ext cx="2238524"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Situs Resmi</a:t>
            </a:r>
            <a:endParaRPr lang="en-US" sz="1500" dirty="0"/>
          </a:p>
        </p:txBody>
      </p:sp>
      <p:sp>
        <p:nvSpPr>
          <p:cNvPr id="14" name="Text 9"/>
          <p:cNvSpPr/>
          <p:nvPr/>
        </p:nvSpPr>
        <p:spPr>
          <a:xfrm>
            <a:off x="6192143" y="2858170"/>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000000"/>
                </a:solidFill>
                <a:latin typeface="Raleway" pitchFamily="34" charset="0"/>
                <a:ea typeface="Raleway" pitchFamily="34" charset="-122"/>
                <a:cs typeface="Raleway" pitchFamily="34" charset="-120"/>
              </a:rPr>
              <a:t>👉</a:t>
            </a:r>
            <a:r>
              <a:rPr lang="en-US" sz="1200" dirty="0">
                <a:solidFill>
                  <a:srgbClr val="CFCBBF"/>
                </a:solidFill>
                <a:latin typeface="Raleway" pitchFamily="34" charset="0"/>
                <a:ea typeface="Raleway" pitchFamily="34" charset="-122"/>
                <a:cs typeface="Raleway" pitchFamily="34" charset="-120"/>
              </a:rPr>
              <a:t> komunitasbunda.com</a:t>
            </a:r>
            <a:endParaRPr lang="en-US" sz="1200" dirty="0"/>
          </a:p>
        </p:txBody>
      </p:sp>
      <p:sp>
        <p:nvSpPr>
          <p:cNvPr id="15" name="Text 10"/>
          <p:cNvSpPr/>
          <p:nvPr/>
        </p:nvSpPr>
        <p:spPr>
          <a:xfrm>
            <a:off x="771451" y="3625453"/>
            <a:ext cx="8289727"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Kontak Dalam Negeri: _______________</a:t>
            </a:r>
            <a:endParaRPr lang="en-US" sz="1200" dirty="0"/>
          </a:p>
        </p:txBody>
      </p:sp>
      <p:sp>
        <p:nvSpPr>
          <p:cNvPr id="16" name="Shape 11"/>
          <p:cNvSpPr/>
          <p:nvPr/>
        </p:nvSpPr>
        <p:spPr>
          <a:xfrm>
            <a:off x="540023" y="3451920"/>
            <a:ext cx="19050" cy="593973"/>
          </a:xfrm>
          <a:prstGeom prst="roundRect">
            <a:avLst>
              <a:gd name="adj" fmla="val 50000"/>
            </a:avLst>
          </a:prstGeom>
          <a:solidFill>
            <a:srgbClr val="EEE27D"/>
          </a:solid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2717</Words>
  <Application>WPS 演示</Application>
  <PresentationFormat>On-screen Show (16:9)</PresentationFormat>
  <Paragraphs>85</Paragraphs>
  <Slides>5</Slides>
  <Notes>10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5</vt:i4>
      </vt:variant>
    </vt:vector>
  </HeadingPairs>
  <TitlesOfParts>
    <vt:vector size="28" baseType="lpstr">
      <vt:lpstr>Arial</vt:lpstr>
      <vt:lpstr>宋体</vt:lpstr>
      <vt:lpstr>Wingdings</vt:lpstr>
      <vt:lpstr>Prata</vt:lpstr>
      <vt:lpstr>Prata</vt:lpstr>
      <vt:lpstr>Prata</vt:lpstr>
      <vt:lpstr>Raleway</vt:lpstr>
      <vt:lpstr>Raleway</vt:lpstr>
      <vt:lpstr>Raleway</vt:lpstr>
      <vt:lpstr>Raleway Bold</vt:lpstr>
      <vt:lpstr>Raleway Bold</vt:lpstr>
      <vt:lpstr>Raleway Bold</vt:lpstr>
      <vt:lpstr>宋体-简</vt:lpstr>
      <vt:lpstr>宋体</vt:lpstr>
      <vt:lpstr>Calibri</vt:lpstr>
      <vt:lpstr>Helvetica Neue</vt:lpstr>
      <vt:lpstr>Apple Color Emoji</vt:lpstr>
      <vt:lpstr>微软雅黑</vt:lpstr>
      <vt:lpstr>汉仪旗黑</vt:lpstr>
      <vt:lpstr>Arial Unicode MS</vt:lpstr>
      <vt:lpstr>等线</vt:lpstr>
      <vt:lpstr>苹方-简</vt:lpstr>
      <vt:lpstr>Office Theme</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sidong wu</cp:lastModifiedBy>
  <cp:revision>5</cp:revision>
  <dcterms:created xsi:type="dcterms:W3CDTF">2026-08-13T10:46:08Z</dcterms:created>
  <dcterms:modified xsi:type="dcterms:W3CDTF">2026-08-13T10:46:08Z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33985AB75D7C31EE1F9B7D6A75D52AF4_43</vt:lpwstr>
  </property>
  <property fmtid="{D5CDD505-2E9C-101B-9397-08002B2CF9AE}" pid="3" name="KSOProductBuildVer">
    <vt:lpwstr>2052-12.1.23155.23155</vt:lpwstr>
  </property>
</Properties>
</file>