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4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5143500"/>
  <p:notesSz cx="5143500" cy="9144000"/>
  <p:embeddedFontLst>
    <p:embeddedFont>
      <p:font typeface="Raleway" pitchFamily="34" charset="0"/>
      <p:regular r:id="rId15"/>
    </p:embeddedFont>
    <p:embeddedFont>
      <p:font typeface="Raleway" pitchFamily="34" charset="-122"/>
      <p:regular r:id="rId16"/>
    </p:embeddedFont>
    <p:embeddedFont>
      <p:font typeface="Raleway" pitchFamily="34" charset="-120"/>
      <p:regular r:id="rId17"/>
    </p:embeddedFont>
    <p:embeddedFont>
      <p:font typeface="Roboto Bold" pitchFamily="34" charset="0"/>
      <p:regular r:id="rId18"/>
    </p:embeddedFont>
    <p:embeddedFont>
      <p:font typeface="Roboto Bold" pitchFamily="34" charset="-122"/>
      <p:regular r:id="rId19"/>
    </p:embeddedFont>
    <p:embeddedFont>
      <p:font typeface="Roboto Bold" pitchFamily="34" charset="-120"/>
      <p:regular r:id="rId20"/>
    </p:embeddedFont>
    <p:embeddedFont>
      <p:font typeface="Roboto" panose="02000000000000000000" pitchFamily="34" charset="0"/>
      <p:regular r:id="rId21"/>
    </p:embeddedFont>
    <p:embeddedFont>
      <p:font typeface="Roboto" panose="02000000000000000000" pitchFamily="34" charset="-122"/>
      <p:regular r:id="rId22"/>
    </p:embeddedFont>
    <p:embeddedFont>
      <p:font typeface="Roboto" panose="02000000000000000000" pitchFamily="34" charset="-120"/>
      <p:regular r:id="rId2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font" Target="fonts/font9.fntdata"/><Relationship Id="rId22" Type="http://schemas.openxmlformats.org/officeDocument/2006/relationships/font" Target="fonts/font8.fntdata"/><Relationship Id="rId21" Type="http://schemas.openxmlformats.org/officeDocument/2006/relationships/font" Target="fonts/font7.fntdata"/><Relationship Id="rId20" Type="http://schemas.openxmlformats.org/officeDocument/2006/relationships/font" Target="fonts/font6.fntdata"/><Relationship Id="rId2" Type="http://schemas.openxmlformats.org/officeDocument/2006/relationships/theme" Target="theme/theme1.xml"/><Relationship Id="rId19" Type="http://schemas.openxmlformats.org/officeDocument/2006/relationships/font" Target="fonts/font5.fntdata"/><Relationship Id="rId18" Type="http://schemas.openxmlformats.org/officeDocument/2006/relationships/font" Target="fonts/font4.fntdata"/><Relationship Id="rId17" Type="http://schemas.openxmlformats.org/officeDocument/2006/relationships/font" Target="fonts/font3.fntdata"/><Relationship Id="rId16" Type="http://schemas.openxmlformats.org/officeDocument/2006/relationships/font" Target="fonts/font2.fntdata"/><Relationship Id="rId15" Type="http://schemas.openxmlformats.org/officeDocument/2006/relationships/font" Target="fonts/font1.fntdata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svg"/><Relationship Id="rId7" Type="http://schemas.openxmlformats.org/officeDocument/2006/relationships/image" Target="../media/image16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393701"/>
            <a:ext cx="8151763" cy="44298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zh-CN" alt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MG AI 数字生产力产品与线上商城</a:t>
            </a:r>
            <a:endParaRPr lang="zh-CN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3132" y="2049289"/>
            <a:ext cx="1417662" cy="9279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3136702"/>
            <a:ext cx="8151763" cy="61309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3000"/>
              </a:lnSpc>
              <a:spcAft>
                <a:spcPts val="1250"/>
              </a:spcAft>
              <a:buNone/>
            </a:pP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全球官方合规公示白皮书 1.0</a:t>
            </a:r>
            <a:endParaRPr lang="zh-CN" sz="1100" dirty="0"/>
          </a:p>
          <a:p>
            <a:pPr marL="0" indent="0" algn="ctr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MJT 集团 · AI 技术授权 · 数字生态合规白皮书</a:t>
            </a:r>
            <a:endParaRPr lang="zh-CN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1154981"/>
            <a:ext cx="5194622" cy="283339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92713" y="567110"/>
            <a:ext cx="535856" cy="185142"/>
          </a:xfrm>
          <a:prstGeom prst="roundRect">
            <a:avLst>
              <a:gd name="adj" fmla="val 22110"/>
            </a:avLst>
          </a:prstGeom>
          <a:solidFill>
            <a:srgbClr val="E1E1EA"/>
          </a:solidFill>
        </p:spPr>
      </p:sp>
      <p:sp>
        <p:nvSpPr>
          <p:cNvPr id="4" name="Text 1"/>
          <p:cNvSpPr/>
          <p:nvPr/>
        </p:nvSpPr>
        <p:spPr>
          <a:xfrm>
            <a:off x="6065788" y="603647"/>
            <a:ext cx="846906" cy="11206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zh-CN" altLang="en-US" sz="7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持牌主体</a:t>
            </a:r>
            <a:endParaRPr lang="zh-CN" sz="750" dirty="0"/>
          </a:p>
        </p:txBody>
      </p:sp>
      <p:sp>
        <p:nvSpPr>
          <p:cNvPr id="5" name="Text 2"/>
          <p:cNvSpPr/>
          <p:nvPr/>
        </p:nvSpPr>
        <p:spPr>
          <a:xfrm>
            <a:off x="5992713" y="794072"/>
            <a:ext cx="2659931" cy="38070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23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MJT 集团</a:t>
            </a:r>
            <a:endParaRPr lang="zh-CN" sz="2350" dirty="0"/>
          </a:p>
        </p:txBody>
      </p:sp>
      <p:sp>
        <p:nvSpPr>
          <p:cNvPr id="6" name="Text 3"/>
          <p:cNvSpPr/>
          <p:nvPr/>
        </p:nvSpPr>
        <p:spPr>
          <a:xfrm>
            <a:off x="5992713" y="1279401"/>
            <a:ext cx="3117131" cy="18119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zh-CN" altLang="en-US" sz="9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PT. MEGA JAYA TAMBANG（美佳矿业）</a:t>
            </a:r>
            <a:endParaRPr lang="zh-CN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2713" y="1578322"/>
            <a:ext cx="2659931" cy="9295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185967" y="1714426"/>
            <a:ext cx="2330574" cy="1903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合法持牌企业</a:t>
            </a:r>
            <a:endParaRPr lang="zh-CN" sz="1150" dirty="0"/>
          </a:p>
        </p:txBody>
      </p:sp>
      <p:sp>
        <p:nvSpPr>
          <p:cNvPr id="9" name="Text 5"/>
          <p:cNvSpPr/>
          <p:nvPr/>
        </p:nvSpPr>
        <p:spPr>
          <a:xfrm>
            <a:off x="6185967" y="2009403"/>
            <a:ext cx="2330574" cy="36239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zh-CN" alt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印尼本地合法注册跨国实业外资企业，资质齐全</a:t>
            </a:r>
            <a:endParaRPr lang="zh-CN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2713" y="2612529"/>
            <a:ext cx="2659931" cy="9295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185967" y="2748632"/>
            <a:ext cx="2330574" cy="1903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资质认证</a:t>
            </a:r>
            <a:endParaRPr lang="zh-CN" sz="1150" dirty="0"/>
          </a:p>
        </p:txBody>
      </p:sp>
      <p:sp>
        <p:nvSpPr>
          <p:cNvPr id="12" name="Text 7"/>
          <p:cNvSpPr/>
          <p:nvPr/>
        </p:nvSpPr>
        <p:spPr>
          <a:xfrm>
            <a:off x="6185967" y="3043610"/>
            <a:ext cx="2330574" cy="36239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zh-CN" alt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持有合法实体资源开采资质（IUP 07301），实缴资本充足，具备最高代表签字权</a:t>
            </a:r>
            <a:endParaRPr lang="zh-CN" sz="9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2713" y="3646736"/>
            <a:ext cx="2659931" cy="9295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185967" y="3782839"/>
            <a:ext cx="2330574" cy="19035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战略定位</a:t>
            </a:r>
            <a:endParaRPr lang="zh-CN" sz="1150" dirty="0"/>
          </a:p>
        </p:txBody>
      </p:sp>
      <p:sp>
        <p:nvSpPr>
          <p:cNvPr id="15" name="Text 9"/>
          <p:cNvSpPr/>
          <p:nvPr/>
        </p:nvSpPr>
        <p:spPr>
          <a:xfrm>
            <a:off x="6185967" y="4077816"/>
            <a:ext cx="2330574" cy="36239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zh-CN" alt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以 AI 技术与数字经济驱动传统实业"数字化供应链改造"，推动大厂 CSR 普惠促销</a:t>
            </a:r>
            <a:endParaRPr lang="zh-CN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784994"/>
            <a:ext cx="4722763" cy="88597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核心产品：MG AI 数字生产力工具权益包</a:t>
            </a:r>
            <a:endParaRPr lang="zh-CN" sz="2750" dirty="0"/>
          </a:p>
        </p:txBody>
      </p:sp>
      <p:sp>
        <p:nvSpPr>
          <p:cNvPr id="4" name="Shape 1"/>
          <p:cNvSpPr/>
          <p:nvPr/>
        </p:nvSpPr>
        <p:spPr>
          <a:xfrm>
            <a:off x="496119" y="1883569"/>
            <a:ext cx="2290465" cy="1279996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2640" y="2030090"/>
            <a:ext cx="1997422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入门门槛极低</a:t>
            </a:r>
            <a:endParaRPr lang="zh-CN" sz="1350" dirty="0"/>
          </a:p>
        </p:txBody>
      </p:sp>
      <p:sp>
        <p:nvSpPr>
          <p:cNvPr id="6" name="Text 3"/>
          <p:cNvSpPr/>
          <p:nvPr/>
        </p:nvSpPr>
        <p:spPr>
          <a:xfrm>
            <a:off x="642640" y="2336602"/>
            <a:ext cx="1997422" cy="68044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仅需 </a:t>
            </a: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100 元人民币</a:t>
            </a: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（或 100,000 印尼盾）即可获取平台 AI 助手完整使用权益</a:t>
            </a:r>
            <a:endParaRPr lang="zh-CN" sz="1100" dirty="0"/>
          </a:p>
        </p:txBody>
      </p:sp>
      <p:sp>
        <p:nvSpPr>
          <p:cNvPr id="7" name="Shape 4"/>
          <p:cNvSpPr/>
          <p:nvPr/>
        </p:nvSpPr>
        <p:spPr>
          <a:xfrm>
            <a:off x="2928342" y="1883569"/>
            <a:ext cx="2290539" cy="1279996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074863" y="2030090"/>
            <a:ext cx="1997497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等值点数赠送</a:t>
            </a:r>
            <a:endParaRPr lang="zh-CN" sz="1350" dirty="0"/>
          </a:p>
        </p:txBody>
      </p:sp>
      <p:sp>
        <p:nvSpPr>
          <p:cNvPr id="9" name="Text 6"/>
          <p:cNvSpPr/>
          <p:nvPr/>
        </p:nvSpPr>
        <p:spPr>
          <a:xfrm>
            <a:off x="3074863" y="2336602"/>
            <a:ext cx="1997497" cy="68044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购买后全额获赠等值绿色互助</a:t>
            </a: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点数（Points）</a:t>
            </a: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，可在官方福利商城兑换实物商品</a:t>
            </a:r>
            <a:endParaRPr lang="zh-CN" sz="1100" dirty="0"/>
          </a:p>
        </p:txBody>
      </p:sp>
      <p:sp>
        <p:nvSpPr>
          <p:cNvPr id="10" name="Shape 7"/>
          <p:cNvSpPr/>
          <p:nvPr/>
        </p:nvSpPr>
        <p:spPr>
          <a:xfrm>
            <a:off x="496119" y="3305324"/>
            <a:ext cx="4722763" cy="1053182"/>
          </a:xfrm>
          <a:prstGeom prst="roundRect">
            <a:avLst>
              <a:gd name="adj" fmla="val 5654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2640" y="3451845"/>
            <a:ext cx="4429720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纯技术授权商品</a:t>
            </a:r>
            <a:endParaRPr lang="zh-CN" sz="1350" dirty="0"/>
          </a:p>
        </p:txBody>
      </p:sp>
      <p:sp>
        <p:nvSpPr>
          <p:cNvPr id="12" name="Text 9"/>
          <p:cNvSpPr/>
          <p:nvPr/>
        </p:nvSpPr>
        <p:spPr>
          <a:xfrm>
            <a:off x="642640" y="3758357"/>
            <a:ext cx="4429720" cy="45362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MG AI 数字生产力工具为纯粹的</a:t>
            </a: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人工智能数据分析技术授权</a:t>
            </a: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，合规透明，无金融属性</a:t>
            </a:r>
            <a:endParaRPr lang="zh-CN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71066"/>
            <a:ext cx="8151763" cy="44298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zh-CN" alt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双轮驱动盈利模式</a:t>
            </a:r>
            <a:endParaRPr lang="zh-CN" sz="2750" dirty="0"/>
          </a:p>
        </p:txBody>
      </p:sp>
      <p:sp>
        <p:nvSpPr>
          <p:cNvPr id="3" name="Text 1"/>
          <p:cNvSpPr/>
          <p:nvPr/>
        </p:nvSpPr>
        <p:spPr>
          <a:xfrm>
            <a:off x="267519" y="1397571"/>
            <a:ext cx="8608963" cy="2268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两大收益引擎，永久稳定获利</a:t>
            </a:r>
            <a:endParaRPr lang="zh-CN" sz="1100" dirty="0"/>
          </a:p>
        </p:txBody>
      </p:sp>
      <p:sp>
        <p:nvSpPr>
          <p:cNvPr id="4" name="Shape 2"/>
          <p:cNvSpPr/>
          <p:nvPr/>
        </p:nvSpPr>
        <p:spPr>
          <a:xfrm>
            <a:off x="496119" y="1783854"/>
            <a:ext cx="8151763" cy="1279996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0881" y="1788616"/>
            <a:ext cx="4071119" cy="1270471"/>
          </a:xfrm>
          <a:custGeom>
            <a:avLst/>
            <a:gdLst/>
            <a:ahLst/>
            <a:cxnLst/>
            <a:rect l="l" t="t" r="r" b="b"/>
            <a:pathLst>
              <a:path w="4071119" h="1270471">
                <a:moveTo>
                  <a:pt x="49619" y="0"/>
                </a:moveTo>
                <a:lnTo>
                  <a:pt x="4071119" y="0"/>
                </a:lnTo>
                <a:lnTo>
                  <a:pt x="4071119" y="1270471"/>
                </a:lnTo>
                <a:lnTo>
                  <a:pt x="49619" y="1270471"/>
                </a:lnTo>
                <a:arcTo wR="49619" hR="49619" stAng="5400000" swAng="5400000"/>
                <a:lnTo>
                  <a:pt x="0" y="49619"/>
                </a:lnTo>
                <a:arcTo wR="49619" hR="49619" stAng="10800000" swAng="5400000"/>
                <a:close/>
              </a:path>
            </a:pathLst>
          </a:custGeom>
          <a:solidFill>
            <a:srgbClr val="E1E1EA"/>
          </a:solidFill>
        </p:spPr>
      </p:sp>
      <p:sp>
        <p:nvSpPr>
          <p:cNvPr id="6" name="Text 4"/>
          <p:cNvSpPr/>
          <p:nvPr/>
        </p:nvSpPr>
        <p:spPr>
          <a:xfrm>
            <a:off x="642640" y="1930375"/>
            <a:ext cx="3575000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第一轮 — AI 技术产品销售</a:t>
            </a:r>
            <a:endParaRPr lang="zh-CN" sz="1350" dirty="0"/>
          </a:p>
        </p:txBody>
      </p:sp>
      <p:sp>
        <p:nvSpPr>
          <p:cNvPr id="7" name="Text 5"/>
          <p:cNvSpPr/>
          <p:nvPr/>
        </p:nvSpPr>
        <p:spPr>
          <a:xfrm>
            <a:off x="642640" y="2236887"/>
            <a:ext cx="3575000" cy="68044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引流促成软件技术授权完税流水，系统一律发放 </a:t>
            </a: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17% 技术推广与教育服务宣传费</a:t>
            </a: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（含 1.5% 区域技术连结与维护固定津贴）</a:t>
            </a:r>
            <a:endParaRPr lang="zh-CN" sz="1100" dirty="0"/>
          </a:p>
        </p:txBody>
      </p:sp>
      <p:sp>
        <p:nvSpPr>
          <p:cNvPr id="8" name="Shape 6"/>
          <p:cNvSpPr/>
          <p:nvPr/>
        </p:nvSpPr>
        <p:spPr>
          <a:xfrm>
            <a:off x="4572000" y="1788616"/>
            <a:ext cx="4071119" cy="1270471"/>
          </a:xfrm>
          <a:custGeom>
            <a:avLst/>
            <a:gdLst/>
            <a:ahLst/>
            <a:cxnLst/>
            <a:rect l="l" t="t" r="r" b="b"/>
            <a:pathLst>
              <a:path w="4071119" h="1270471">
                <a:moveTo>
                  <a:pt x="0" y="0"/>
                </a:moveTo>
                <a:lnTo>
                  <a:pt x="4021500" y="0"/>
                </a:lnTo>
                <a:arcTo wR="49619" hR="49619" stAng="16200000" swAng="5400000"/>
                <a:lnTo>
                  <a:pt x="4071119" y="1220853"/>
                </a:lnTo>
                <a:arcTo wR="49619" hR="49619" stAng="0" swAng="5400000"/>
                <a:lnTo>
                  <a:pt x="0" y="1270471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</p:spPr>
      </p:sp>
      <p:sp>
        <p:nvSpPr>
          <p:cNvPr id="9" name="Shape 7"/>
          <p:cNvSpPr/>
          <p:nvPr/>
        </p:nvSpPr>
        <p:spPr>
          <a:xfrm>
            <a:off x="4572000" y="1788616"/>
            <a:ext cx="19050" cy="1270471"/>
          </a:xfrm>
          <a:prstGeom prst="roundRect">
            <a:avLst>
              <a:gd name="adj" fmla="val 50000"/>
            </a:avLst>
          </a:prstGeom>
          <a:solidFill>
            <a:srgbClr val="C7C7D0"/>
          </a:solidFill>
        </p:spPr>
      </p:sp>
      <p:sp>
        <p:nvSpPr>
          <p:cNvPr id="10" name="Text 8"/>
          <p:cNvSpPr/>
          <p:nvPr/>
        </p:nvSpPr>
        <p:spPr>
          <a:xfrm>
            <a:off x="4926360" y="1930375"/>
            <a:ext cx="3575000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第二轮 — 实体商贸招商</a:t>
            </a:r>
            <a:endParaRPr lang="zh-CN" sz="1350" dirty="0"/>
          </a:p>
        </p:txBody>
      </p:sp>
      <p:sp>
        <p:nvSpPr>
          <p:cNvPr id="11" name="Text 9"/>
          <p:cNvSpPr/>
          <p:nvPr/>
        </p:nvSpPr>
        <p:spPr>
          <a:xfrm>
            <a:off x="4926360" y="2236887"/>
            <a:ext cx="3575000" cy="45362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成功引荐供应商与商品上线，可永久稳定获得全网统一 </a:t>
            </a: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3% 供应链商贸渠道服务提成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4394820" y="2246635"/>
            <a:ext cx="354360" cy="354360"/>
          </a:xfrm>
          <a:prstGeom prst="roundRect">
            <a:avLst>
              <a:gd name="adj" fmla="val 16803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83373" y="2335188"/>
            <a:ext cx="177180" cy="17718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96119" y="3294162"/>
            <a:ext cx="2599134" cy="4678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17%</a:t>
            </a:r>
            <a:endParaRPr lang="en-US" sz="3650" dirty="0"/>
          </a:p>
        </p:txBody>
      </p:sp>
      <p:sp>
        <p:nvSpPr>
          <p:cNvPr id="15" name="Text 12"/>
          <p:cNvSpPr/>
          <p:nvPr/>
        </p:nvSpPr>
        <p:spPr>
          <a:xfrm>
            <a:off x="496119" y="3939108"/>
            <a:ext cx="259913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技术推广宣传费</a:t>
            </a:r>
            <a:endParaRPr lang="zh-CN" sz="1350" dirty="0"/>
          </a:p>
        </p:txBody>
      </p:sp>
      <p:sp>
        <p:nvSpPr>
          <p:cNvPr id="16" name="Text 13"/>
          <p:cNvSpPr/>
          <p:nvPr/>
        </p:nvSpPr>
        <p:spPr>
          <a:xfrm>
            <a:off x="496119" y="4245620"/>
            <a:ext cx="2599134" cy="2268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含 1.5% 区域维护津贴</a:t>
            </a:r>
            <a:endParaRPr lang="zh-CN" sz="1100" dirty="0"/>
          </a:p>
        </p:txBody>
      </p:sp>
      <p:sp>
        <p:nvSpPr>
          <p:cNvPr id="17" name="Text 14"/>
          <p:cNvSpPr/>
          <p:nvPr/>
        </p:nvSpPr>
        <p:spPr>
          <a:xfrm>
            <a:off x="3272433" y="3294162"/>
            <a:ext cx="2599134" cy="4678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3%</a:t>
            </a:r>
            <a:endParaRPr lang="en-US" sz="3650" dirty="0"/>
          </a:p>
        </p:txBody>
      </p:sp>
      <p:sp>
        <p:nvSpPr>
          <p:cNvPr id="18" name="Text 15"/>
          <p:cNvSpPr/>
          <p:nvPr/>
        </p:nvSpPr>
        <p:spPr>
          <a:xfrm>
            <a:off x="3272433" y="3939108"/>
            <a:ext cx="259913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渠道服务提成</a:t>
            </a:r>
            <a:endParaRPr lang="zh-CN" sz="1350" dirty="0"/>
          </a:p>
        </p:txBody>
      </p:sp>
      <p:sp>
        <p:nvSpPr>
          <p:cNvPr id="19" name="Text 16"/>
          <p:cNvSpPr/>
          <p:nvPr/>
        </p:nvSpPr>
        <p:spPr>
          <a:xfrm>
            <a:off x="3272433" y="4245620"/>
            <a:ext cx="2599134" cy="2268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永久稳定，全网统一</a:t>
            </a:r>
            <a:endParaRPr lang="zh-CN" sz="1100" dirty="0"/>
          </a:p>
        </p:txBody>
      </p:sp>
      <p:sp>
        <p:nvSpPr>
          <p:cNvPr id="20" name="Text 17"/>
          <p:cNvSpPr/>
          <p:nvPr/>
        </p:nvSpPr>
        <p:spPr>
          <a:xfrm>
            <a:off x="6048747" y="3294162"/>
            <a:ext cx="2599134" cy="4678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zh-CN" altLang="en-US" sz="3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100元</a:t>
            </a:r>
            <a:endParaRPr lang="zh-CN" sz="3650" dirty="0"/>
          </a:p>
        </p:txBody>
      </p:sp>
      <p:sp>
        <p:nvSpPr>
          <p:cNvPr id="21" name="Text 18"/>
          <p:cNvSpPr/>
          <p:nvPr/>
        </p:nvSpPr>
        <p:spPr>
          <a:xfrm>
            <a:off x="6048747" y="3939108"/>
            <a:ext cx="259913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起步门槛</a:t>
            </a:r>
            <a:endParaRPr lang="zh-CN" sz="1350" dirty="0"/>
          </a:p>
        </p:txBody>
      </p:sp>
      <p:sp>
        <p:nvSpPr>
          <p:cNvPr id="22" name="Text 19"/>
          <p:cNvSpPr/>
          <p:nvPr/>
        </p:nvSpPr>
        <p:spPr>
          <a:xfrm>
            <a:off x="6048747" y="4245620"/>
            <a:ext cx="2599134" cy="2268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低投入，双轮驱动</a:t>
            </a:r>
            <a:endParaRPr lang="zh-CN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613470"/>
            <a:ext cx="3916487" cy="391648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736157" y="574625"/>
            <a:ext cx="574700" cy="198462"/>
          </a:xfrm>
          <a:prstGeom prst="roundRect">
            <a:avLst>
              <a:gd name="adj" fmla="val 22126"/>
            </a:avLst>
          </a:prstGeom>
          <a:solidFill>
            <a:srgbClr val="E1E1EA"/>
          </a:solidFill>
        </p:spPr>
      </p:sp>
      <p:sp>
        <p:nvSpPr>
          <p:cNvPr id="4" name="Text 1"/>
          <p:cNvSpPr/>
          <p:nvPr/>
        </p:nvSpPr>
        <p:spPr>
          <a:xfrm>
            <a:off x="4814515" y="613767"/>
            <a:ext cx="875184" cy="1201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zh-CN" alt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加盟体系</a:t>
            </a:r>
            <a:endParaRPr lang="zh-CN" sz="800" dirty="0"/>
          </a:p>
        </p:txBody>
      </p:sp>
      <p:sp>
        <p:nvSpPr>
          <p:cNvPr id="5" name="Text 2"/>
          <p:cNvSpPr/>
          <p:nvPr/>
        </p:nvSpPr>
        <p:spPr>
          <a:xfrm>
            <a:off x="4736157" y="821234"/>
            <a:ext cx="3916487" cy="81676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25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全球会员与各级区域加盟商体系</a:t>
            </a:r>
            <a:endParaRPr lang="zh-CN" sz="2550" dirty="0"/>
          </a:p>
        </p:txBody>
      </p:sp>
      <p:sp>
        <p:nvSpPr>
          <p:cNvPr id="6" name="Shape 3"/>
          <p:cNvSpPr/>
          <p:nvPr/>
        </p:nvSpPr>
        <p:spPr>
          <a:xfrm>
            <a:off x="4736157" y="1773510"/>
            <a:ext cx="294010" cy="294010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785122" y="1797955"/>
            <a:ext cx="196007" cy="24504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150644" y="1818382"/>
            <a:ext cx="3502000" cy="2041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全球会员</a:t>
            </a:r>
            <a:endParaRPr lang="zh-CN" sz="1250" dirty="0"/>
          </a:p>
        </p:txBody>
      </p:sp>
      <p:sp>
        <p:nvSpPr>
          <p:cNvPr id="9" name="Text 6"/>
          <p:cNvSpPr/>
          <p:nvPr/>
        </p:nvSpPr>
        <p:spPr>
          <a:xfrm>
            <a:off x="5150644" y="2142976"/>
            <a:ext cx="3502000" cy="40168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zh-CN" altLang="en-US" sz="1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自愿选购工具包，获取 AI 助手权益与等值点数，参与平台生态</a:t>
            </a:r>
            <a:endParaRPr lang="zh-CN" sz="1000" dirty="0"/>
          </a:p>
        </p:txBody>
      </p:sp>
      <p:sp>
        <p:nvSpPr>
          <p:cNvPr id="10" name="Shape 7"/>
          <p:cNvSpPr/>
          <p:nvPr/>
        </p:nvSpPr>
        <p:spPr>
          <a:xfrm>
            <a:off x="4736157" y="2785616"/>
            <a:ext cx="294010" cy="294010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85122" y="2810061"/>
            <a:ext cx="196007" cy="24504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150644" y="2830488"/>
            <a:ext cx="3502000" cy="2041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各级区域加盟商</a:t>
            </a:r>
            <a:endParaRPr lang="zh-CN" sz="1250" dirty="0"/>
          </a:p>
        </p:txBody>
      </p:sp>
      <p:sp>
        <p:nvSpPr>
          <p:cNvPr id="13" name="Text 10"/>
          <p:cNvSpPr/>
          <p:nvPr/>
        </p:nvSpPr>
        <p:spPr>
          <a:xfrm>
            <a:off x="5150644" y="3155082"/>
            <a:ext cx="3502000" cy="40168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zh-CN" altLang="en-US" sz="1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面向全球各省、市、县开放常规商业加盟，负责区域数字技术落地指导与市场开拓</a:t>
            </a:r>
            <a:endParaRPr lang="zh-CN" sz="1000" dirty="0"/>
          </a:p>
        </p:txBody>
      </p:sp>
      <p:sp>
        <p:nvSpPr>
          <p:cNvPr id="14" name="Shape 11"/>
          <p:cNvSpPr/>
          <p:nvPr/>
        </p:nvSpPr>
        <p:spPr>
          <a:xfrm>
            <a:off x="4736157" y="3797722"/>
            <a:ext cx="294010" cy="294010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785122" y="3822167"/>
            <a:ext cx="196007" cy="24504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5150644" y="3842593"/>
            <a:ext cx="3502000" cy="2041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收益来源</a:t>
            </a:r>
            <a:endParaRPr lang="zh-CN" sz="1250" dirty="0"/>
          </a:p>
        </p:txBody>
      </p:sp>
      <p:sp>
        <p:nvSpPr>
          <p:cNvPr id="17" name="Text 14"/>
          <p:cNvSpPr/>
          <p:nvPr/>
        </p:nvSpPr>
        <p:spPr>
          <a:xfrm>
            <a:off x="5150644" y="4167188"/>
            <a:ext cx="3502000" cy="40168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zh-CN" altLang="en-US" sz="1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依据区域综合管理职能与完税大数据流量，获取合法企业内部管理绩效津贴与 B2B 技术履约服务费</a:t>
            </a:r>
            <a:endParaRPr lang="zh-CN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6119" y="398338"/>
            <a:ext cx="1148432" cy="205234"/>
          </a:xfrm>
          <a:prstGeom prst="roundRect">
            <a:avLst>
              <a:gd name="adj" fmla="val 22122"/>
            </a:avLst>
          </a:prstGeom>
          <a:solidFill>
            <a:srgbClr val="E1E1EA"/>
          </a:solidFill>
        </p:spPr>
      </p:sp>
      <p:sp>
        <p:nvSpPr>
          <p:cNvPr id="4" name="Text 1"/>
          <p:cNvSpPr/>
          <p:nvPr/>
        </p:nvSpPr>
        <p:spPr>
          <a:xfrm>
            <a:off x="577155" y="438820"/>
            <a:ext cx="1443558" cy="12427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KOMUNITAS BUNDA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96119" y="655067"/>
            <a:ext cx="4722763" cy="8446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26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官方福利商城（Komunitas Bunda）：点数兑换实物</a:t>
            </a:r>
            <a:endParaRPr lang="zh-CN" sz="2650" dirty="0"/>
          </a:p>
        </p:txBody>
      </p:sp>
      <p:sp>
        <p:nvSpPr>
          <p:cNvPr id="6" name="Text 3"/>
          <p:cNvSpPr/>
          <p:nvPr/>
        </p:nvSpPr>
        <p:spPr>
          <a:xfrm>
            <a:off x="496119" y="1692846"/>
            <a:ext cx="5179963" cy="2111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zh-CN" altLang="en-US" sz="1050" i="1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Cinta Kami, Masa Depan Cerah si Kecil</a:t>
            </a:r>
            <a:r>
              <a:rPr lang="zh-CN" alt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— 我们的爱，宝贝明亮的未来</a:t>
            </a:r>
            <a:endParaRPr lang="zh-CN" sz="1050" dirty="0"/>
          </a:p>
        </p:txBody>
      </p:sp>
      <p:sp>
        <p:nvSpPr>
          <p:cNvPr id="7" name="Text 4"/>
          <p:cNvSpPr/>
          <p:nvPr/>
        </p:nvSpPr>
        <p:spPr>
          <a:xfrm>
            <a:off x="496119" y="2177579"/>
            <a:ext cx="2196554" cy="2111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100% 免手续费兑换</a:t>
            </a:r>
            <a:endParaRPr lang="zh-CN" sz="1300" dirty="0"/>
          </a:p>
        </p:txBody>
      </p:sp>
      <p:sp>
        <p:nvSpPr>
          <p:cNvPr id="8" name="Text 5"/>
          <p:cNvSpPr/>
          <p:nvPr/>
        </p:nvSpPr>
        <p:spPr>
          <a:xfrm>
            <a:off x="496119" y="2517428"/>
            <a:ext cx="2196554" cy="63333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zh-CN" alt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会员获赠点数可在官方福利商城自愿兑换</a:t>
            </a:r>
            <a:r>
              <a:rPr lang="zh-CN" altLang="en-US" sz="10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奶粉、尿布</a:t>
            </a:r>
            <a:r>
              <a:rPr lang="zh-CN" alt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等线下一线生活实物资产，零手续费，零损耗。</a:t>
            </a:r>
            <a:endParaRPr lang="zh-CN" sz="1050" dirty="0"/>
          </a:p>
        </p:txBody>
      </p:sp>
      <p:sp>
        <p:nvSpPr>
          <p:cNvPr id="9" name="Text 6"/>
          <p:cNvSpPr/>
          <p:nvPr/>
        </p:nvSpPr>
        <p:spPr>
          <a:xfrm>
            <a:off x="3027090" y="2177579"/>
            <a:ext cx="2196554" cy="2111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普惠促销性质</a:t>
            </a:r>
            <a:endParaRPr lang="zh-CN" sz="1300" dirty="0"/>
          </a:p>
        </p:txBody>
      </p:sp>
      <p:sp>
        <p:nvSpPr>
          <p:cNvPr id="10" name="Text 7"/>
          <p:cNvSpPr/>
          <p:nvPr/>
        </p:nvSpPr>
        <p:spPr>
          <a:xfrm>
            <a:off x="3027090" y="2517428"/>
            <a:ext cx="2196554" cy="63333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zh-CN" alt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本程序属于大厂企业自主</a:t>
            </a:r>
            <a:r>
              <a:rPr lang="zh-CN" altLang="en-US" sz="10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普惠促销行为</a:t>
            </a:r>
            <a:r>
              <a:rPr lang="zh-CN" alt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，不含任何金融理财投资性质，合法合规，放心参与。</a:t>
            </a:r>
            <a:endParaRPr lang="zh-CN" sz="1050" dirty="0"/>
          </a:p>
        </p:txBody>
      </p:sp>
      <p:sp>
        <p:nvSpPr>
          <p:cNvPr id="11" name="Text 8"/>
          <p:cNvSpPr/>
          <p:nvPr/>
        </p:nvSpPr>
        <p:spPr>
          <a:xfrm>
            <a:off x="496119" y="3540249"/>
            <a:ext cx="2196554" cy="2111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官方商城入口</a:t>
            </a:r>
            <a:endParaRPr lang="zh-CN" sz="1300" dirty="0"/>
          </a:p>
        </p:txBody>
      </p:sp>
      <p:sp>
        <p:nvSpPr>
          <p:cNvPr id="12" name="Text 9"/>
          <p:cNvSpPr/>
          <p:nvPr/>
        </p:nvSpPr>
        <p:spPr>
          <a:xfrm>
            <a:off x="496119" y="3880098"/>
            <a:ext cx="2196554" cy="74920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spcAft>
                <a:spcPts val="9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🌐</a:t>
            </a:r>
            <a:r>
              <a:rPr 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</a:t>
            </a:r>
            <a:r>
              <a:rPr lang="en-US" sz="10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komunitasbunda.com</a:t>
            </a:r>
            <a:endParaRPr lang="en-US" sz="1050" dirty="0"/>
          </a:p>
          <a:p>
            <a:pPr marL="0" indent="0" algn="l">
              <a:lnSpc>
                <a:spcPct val="130000"/>
              </a:lnSpc>
              <a:buNone/>
            </a:pPr>
            <a:r>
              <a:rPr lang="zh-CN" alt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访问官方网址，立即进入 Komunitas Bunda 福利商城，开始点数兑换。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3027090" y="3540249"/>
            <a:ext cx="2196554" cy="2111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扫码/点击即可下载 APP</a:t>
            </a:r>
            <a:endParaRPr lang="zh-CN" sz="1300" dirty="0"/>
          </a:p>
        </p:txBody>
      </p:sp>
      <p:sp>
        <p:nvSpPr>
          <p:cNvPr id="14" name="Text 11"/>
          <p:cNvSpPr/>
          <p:nvPr/>
        </p:nvSpPr>
        <p:spPr>
          <a:xfrm>
            <a:off x="3027090" y="3880098"/>
            <a:ext cx="2196554" cy="63333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zh-CN" altLang="en-US" sz="105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📱</a:t>
            </a:r>
            <a:r>
              <a:rPr lang="zh-CN" alt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APP 支持自动下载，扫码或点击链接即可安装，随时随地管理点数与订单。</a:t>
            </a:r>
            <a:endParaRPr lang="zh-CN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87896"/>
            <a:ext cx="8151763" cy="44298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合规代付协议：资金透明分流</a:t>
            </a:r>
            <a:endParaRPr lang="zh-CN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514401"/>
            <a:ext cx="8608963" cy="2268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平台与区域核心渠道负责人线下签署委托代付协议，委托 </a:t>
            </a: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Xendit 支付网关</a:t>
            </a: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进行多账户实时自动分流定向代付：</a:t>
            </a:r>
            <a:endParaRPr lang="zh-CN" sz="1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6119" y="1900684"/>
            <a:ext cx="2622724" cy="172849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1180" y="2023616"/>
            <a:ext cx="212601" cy="21260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56927" y="2486769"/>
            <a:ext cx="2301106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账户 A — 核心加盟商</a:t>
            </a:r>
            <a:endParaRPr lang="zh-CN" sz="1350" dirty="0"/>
          </a:p>
        </p:txBody>
      </p:sp>
      <p:sp>
        <p:nvSpPr>
          <p:cNvPr id="7" name="Text 3"/>
          <p:cNvSpPr/>
          <p:nvPr/>
        </p:nvSpPr>
        <p:spPr>
          <a:xfrm>
            <a:off x="656927" y="2793281"/>
            <a:ext cx="2301106" cy="45362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实时收取完税销售流水之 </a:t>
            </a: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10%</a:t>
            </a: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，作为主渠道技术推广服务费</a:t>
            </a:r>
            <a:endParaRPr lang="zh-CN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60601" y="1900684"/>
            <a:ext cx="2622724" cy="172849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5662" y="2023616"/>
            <a:ext cx="212601" cy="21260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3421410" y="2486769"/>
            <a:ext cx="2301106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账户 B — 线下技术咨询伙伴</a:t>
            </a:r>
            <a:endParaRPr lang="zh-CN" sz="1350" dirty="0"/>
          </a:p>
        </p:txBody>
      </p:sp>
      <p:sp>
        <p:nvSpPr>
          <p:cNvPr id="11" name="Text 5"/>
          <p:cNvSpPr/>
          <p:nvPr/>
        </p:nvSpPr>
        <p:spPr>
          <a:xfrm>
            <a:off x="3421410" y="2793281"/>
            <a:ext cx="2301106" cy="45362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定向代付完税销售流水之 </a:t>
            </a: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5%</a:t>
            </a: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，作为教育指导与市场宣传服务费</a:t>
            </a:r>
            <a:endParaRPr lang="zh-CN" sz="11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25083" y="1900684"/>
            <a:ext cx="2622724" cy="1728490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0145" y="2023616"/>
            <a:ext cx="212601" cy="212601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185892" y="2486769"/>
            <a:ext cx="2301106" cy="44291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账户 C — 全域数据网络维护伙伴</a:t>
            </a:r>
            <a:endParaRPr lang="zh-CN" sz="1350" dirty="0"/>
          </a:p>
        </p:txBody>
      </p:sp>
      <p:sp>
        <p:nvSpPr>
          <p:cNvPr id="15" name="Text 7"/>
          <p:cNvSpPr/>
          <p:nvPr/>
        </p:nvSpPr>
        <p:spPr>
          <a:xfrm>
            <a:off x="6185892" y="3014737"/>
            <a:ext cx="2301106" cy="45362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定向代付完税销售流水之 </a:t>
            </a: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2%</a:t>
            </a: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，作为全域营运大数据网络维护费</a:t>
            </a:r>
            <a:endParaRPr lang="zh-CN" sz="1100" dirty="0"/>
          </a:p>
        </p:txBody>
      </p:sp>
      <p:sp>
        <p:nvSpPr>
          <p:cNvPr id="16" name="Shape 8"/>
          <p:cNvSpPr/>
          <p:nvPr/>
        </p:nvSpPr>
        <p:spPr>
          <a:xfrm>
            <a:off x="496119" y="3788643"/>
            <a:ext cx="8151763" cy="566961"/>
          </a:xfrm>
          <a:prstGeom prst="roundRect">
            <a:avLst>
              <a:gd name="adj" fmla="val 10502"/>
            </a:avLst>
          </a:prstGeom>
          <a:solidFill>
            <a:srgbClr val="E1E1EA"/>
          </a:solidFill>
        </p:spPr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877" y="3989412"/>
            <a:ext cx="177180" cy="141759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956816" y="3965823"/>
            <a:ext cx="8006507" cy="2268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所有分流均通过 Xendit 支付网关实时自动执行，全程透明合规，资金流向清晰可查。</a:t>
            </a:r>
            <a:endParaRPr lang="zh-CN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994097"/>
            <a:ext cx="4722763" cy="44298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立即加入 MJT 全球合规生态</a:t>
            </a:r>
            <a:endParaRPr lang="zh-CN" sz="2750" dirty="0"/>
          </a:p>
        </p:txBody>
      </p:sp>
      <p:sp>
        <p:nvSpPr>
          <p:cNvPr id="4" name="Shape 1"/>
          <p:cNvSpPr/>
          <p:nvPr/>
        </p:nvSpPr>
        <p:spPr>
          <a:xfrm>
            <a:off x="496119" y="1649685"/>
            <a:ext cx="4722763" cy="826368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2640" y="1796207"/>
            <a:ext cx="4429720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全通路 100% 完税透明</a:t>
            </a:r>
            <a:endParaRPr lang="zh-CN" sz="1350" dirty="0"/>
          </a:p>
        </p:txBody>
      </p:sp>
      <p:sp>
        <p:nvSpPr>
          <p:cNvPr id="6" name="Text 3"/>
          <p:cNvSpPr/>
          <p:nvPr/>
        </p:nvSpPr>
        <p:spPr>
          <a:xfrm>
            <a:off x="642640" y="2102718"/>
            <a:ext cx="4429720" cy="2268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所有费用结算均属合法纯粹的民事服务支出，平台依法行使合规监督</a:t>
            </a:r>
            <a:endParaRPr lang="zh-CN" sz="1100" dirty="0"/>
          </a:p>
        </p:txBody>
      </p:sp>
      <p:sp>
        <p:nvSpPr>
          <p:cNvPr id="7" name="Shape 4"/>
          <p:cNvSpPr/>
          <p:nvPr/>
        </p:nvSpPr>
        <p:spPr>
          <a:xfrm>
            <a:off x="496119" y="2617812"/>
            <a:ext cx="4722763" cy="826368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2640" y="2764334"/>
            <a:ext cx="4429720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zh-CN" alt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低门槛、高透明度</a:t>
            </a:r>
            <a:endParaRPr lang="zh-CN" sz="1350" dirty="0"/>
          </a:p>
        </p:txBody>
      </p:sp>
      <p:sp>
        <p:nvSpPr>
          <p:cNvPr id="9" name="Text 6"/>
          <p:cNvSpPr/>
          <p:nvPr/>
        </p:nvSpPr>
        <p:spPr>
          <a:xfrm>
            <a:off x="642640" y="3070845"/>
            <a:ext cx="4429720" cy="2268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100 元</a:t>
            </a: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起步，双轮收益（</a:t>
            </a: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17% 推广费 + 3% 渠道提成</a:t>
            </a:r>
            <a:r>
              <a:rPr lang="zh-CN" alt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），永久稳定</a:t>
            </a:r>
            <a:endParaRPr lang="zh-CN" sz="1100" dirty="0"/>
          </a:p>
        </p:txBody>
      </p:sp>
      <p:sp>
        <p:nvSpPr>
          <p:cNvPr id="10" name="Text 7"/>
          <p:cNvSpPr/>
          <p:nvPr/>
        </p:nvSpPr>
        <p:spPr>
          <a:xfrm>
            <a:off x="480120" y="3763119"/>
            <a:ext cx="4967362" cy="2268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zh-CN" alt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立即联系区域加盟负责人，开启您的数字实业合作之旅！</a:t>
            </a:r>
            <a:endParaRPr lang="zh-CN" sz="1100" dirty="0"/>
          </a:p>
        </p:txBody>
      </p:sp>
      <p:sp>
        <p:nvSpPr>
          <p:cNvPr id="11" name="Shape 8"/>
          <p:cNvSpPr/>
          <p:nvPr/>
        </p:nvSpPr>
        <p:spPr>
          <a:xfrm>
            <a:off x="496119" y="3603650"/>
            <a:ext cx="19050" cy="545753"/>
          </a:xfrm>
          <a:prstGeom prst="roundRect">
            <a:avLst>
              <a:gd name="adj" fmla="val 50000"/>
            </a:avLst>
          </a:prstGeom>
          <a:solidFill>
            <a:srgbClr val="1B1B27"/>
          </a:solid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B1B27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B1B27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1410</Words>
  <Application>WPS 演示</Application>
  <PresentationFormat>On-screen Show (16:9)</PresentationFormat>
  <Paragraphs>142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30" baseType="lpstr">
      <vt:lpstr>Arial</vt:lpstr>
      <vt:lpstr>宋体</vt:lpstr>
      <vt:lpstr>Wingdings</vt:lpstr>
      <vt:lpstr>Raleway</vt:lpstr>
      <vt:lpstr>Raleway</vt:lpstr>
      <vt:lpstr>Raleway</vt:lpstr>
      <vt:lpstr>Roboto Bold</vt:lpstr>
      <vt:lpstr>Roboto Bold</vt:lpstr>
      <vt:lpstr>Roboto Bold</vt:lpstr>
      <vt:lpstr>Roboto</vt:lpstr>
      <vt:lpstr>Roboto</vt:lpstr>
      <vt:lpstr>Roboto</vt:lpstr>
      <vt:lpstr>宋体</vt:lpstr>
      <vt:lpstr>宋体-简</vt:lpstr>
      <vt:lpstr>Calibri</vt:lpstr>
      <vt:lpstr>Helvetica Neue</vt:lpstr>
      <vt:lpstr>微软雅黑</vt:lpstr>
      <vt:lpstr>汉仪旗黑</vt:lpstr>
      <vt:lpstr>Arial Unicode MS</vt:lpstr>
      <vt:lpstr>等线</vt:lpstr>
      <vt:lpstr>苹方-简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sidong wu</cp:lastModifiedBy>
  <cp:revision>2</cp:revision>
  <dcterms:created xsi:type="dcterms:W3CDTF">2026-08-12T19:47:22Z</dcterms:created>
  <dcterms:modified xsi:type="dcterms:W3CDTF">2026-08-12T19:47:22Z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7E48BD9B4D00BB60C9CD7C6AC169CF52_43</vt:lpwstr>
  </property>
  <property fmtid="{D5CDD505-2E9C-101B-9397-08002B2CF9AE}" pid="3" name="KSOProductBuildVer">
    <vt:lpwstr>2052-12.1.23155.23155</vt:lpwstr>
  </property>
</Properties>
</file>